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82"/>
  </p:handoutMasterIdLst>
  <p:sldIdLst>
    <p:sldId id="312" r:id="rId3"/>
    <p:sldId id="313" r:id="rId5"/>
    <p:sldId id="480" r:id="rId6"/>
    <p:sldId id="481" r:id="rId7"/>
    <p:sldId id="482" r:id="rId8"/>
    <p:sldId id="513" r:id="rId9"/>
    <p:sldId id="514" r:id="rId10"/>
    <p:sldId id="483" r:id="rId11"/>
    <p:sldId id="484" r:id="rId12"/>
    <p:sldId id="485" r:id="rId13"/>
    <p:sldId id="486" r:id="rId14"/>
    <p:sldId id="508" r:id="rId15"/>
    <p:sldId id="510" r:id="rId16"/>
    <p:sldId id="594" r:id="rId17"/>
    <p:sldId id="400" r:id="rId18"/>
    <p:sldId id="402" r:id="rId19"/>
    <p:sldId id="403" r:id="rId20"/>
    <p:sldId id="670" r:id="rId21"/>
    <p:sldId id="405" r:id="rId22"/>
    <p:sldId id="404" r:id="rId23"/>
    <p:sldId id="406" r:id="rId24"/>
    <p:sldId id="417" r:id="rId25"/>
    <p:sldId id="419" r:id="rId26"/>
    <p:sldId id="421" r:id="rId27"/>
    <p:sldId id="420" r:id="rId28"/>
    <p:sldId id="511" r:id="rId29"/>
    <p:sldId id="392" r:id="rId30"/>
    <p:sldId id="516" r:id="rId31"/>
    <p:sldId id="394" r:id="rId32"/>
    <p:sldId id="490" r:id="rId33"/>
    <p:sldId id="489" r:id="rId34"/>
    <p:sldId id="491" r:id="rId35"/>
    <p:sldId id="492" r:id="rId36"/>
    <p:sldId id="494" r:id="rId37"/>
    <p:sldId id="496" r:id="rId38"/>
    <p:sldId id="512" r:id="rId39"/>
    <p:sldId id="495" r:id="rId40"/>
    <p:sldId id="497" r:id="rId41"/>
    <p:sldId id="499" r:id="rId42"/>
    <p:sldId id="401" r:id="rId43"/>
    <p:sldId id="596" r:id="rId44"/>
    <p:sldId id="518" r:id="rId45"/>
    <p:sldId id="597" r:id="rId46"/>
    <p:sldId id="598" r:id="rId47"/>
    <p:sldId id="599" r:id="rId48"/>
    <p:sldId id="600" r:id="rId49"/>
    <p:sldId id="601" r:id="rId50"/>
    <p:sldId id="519" r:id="rId51"/>
    <p:sldId id="602" r:id="rId52"/>
    <p:sldId id="676" r:id="rId53"/>
    <p:sldId id="449" r:id="rId54"/>
    <p:sldId id="450" r:id="rId55"/>
    <p:sldId id="474" r:id="rId56"/>
    <p:sldId id="453" r:id="rId57"/>
    <p:sldId id="454" r:id="rId58"/>
    <p:sldId id="451" r:id="rId59"/>
    <p:sldId id="455" r:id="rId60"/>
    <p:sldId id="460" r:id="rId61"/>
    <p:sldId id="461" r:id="rId62"/>
    <p:sldId id="456" r:id="rId63"/>
    <p:sldId id="458" r:id="rId64"/>
    <p:sldId id="459" r:id="rId65"/>
    <p:sldId id="462" r:id="rId66"/>
    <p:sldId id="679" r:id="rId67"/>
    <p:sldId id="680" r:id="rId68"/>
    <p:sldId id="677" r:id="rId69"/>
    <p:sldId id="678" r:id="rId70"/>
    <p:sldId id="681" r:id="rId71"/>
    <p:sldId id="682" r:id="rId72"/>
    <p:sldId id="675" r:id="rId73"/>
    <p:sldId id="673" r:id="rId74"/>
    <p:sldId id="674" r:id="rId75"/>
    <p:sldId id="464" r:id="rId76"/>
    <p:sldId id="463" r:id="rId77"/>
    <p:sldId id="465" r:id="rId78"/>
    <p:sldId id="466" r:id="rId79"/>
    <p:sldId id="467" r:id="rId80"/>
    <p:sldId id="683" r:id="rId81"/>
  </p:sldIdLst>
  <p:sldSz cx="12192000" cy="6858000"/>
  <p:notesSz cx="6858000" cy="9144000"/>
  <p:custDataLst>
    <p:tags r:id="rId86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 Light" panose="020B0502040204020203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B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2" autoAdjust="0"/>
    <p:restoredTop sz="92647" autoAdjust="0"/>
  </p:normalViewPr>
  <p:slideViewPr>
    <p:cSldViewPr snapToGrid="0">
      <p:cViewPr varScale="1">
        <p:scale>
          <a:sx n="150" d="100"/>
          <a:sy n="150" d="100"/>
        </p:scale>
        <p:origin x="1256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6" Type="http://schemas.openxmlformats.org/officeDocument/2006/relationships/tags" Target="tags/tag1.xml"/><Relationship Id="rId85" Type="http://schemas.openxmlformats.org/officeDocument/2006/relationships/tableStyles" Target="tableStyles.xml"/><Relationship Id="rId84" Type="http://schemas.openxmlformats.org/officeDocument/2006/relationships/viewProps" Target="viewProps.xml"/><Relationship Id="rId83" Type="http://schemas.openxmlformats.org/officeDocument/2006/relationships/presProps" Target="presProps.xml"/><Relationship Id="rId82" Type="http://schemas.openxmlformats.org/officeDocument/2006/relationships/handoutMaster" Target="handoutMasters/handoutMaster1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56674E9-F16F-4376-A392-6094BCA4A48F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B59BFD3-8DE0-446A-8EBA-050224A7484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794771-2E61-498A-A6BD-6F19FA32D2BF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F54AE3-D18C-4100-AC8E-7C2991C64D2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799" y="294393"/>
            <a:ext cx="1754647" cy="52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BE6C3E-8A22-43C2-824F-CF0FD8C24B7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EEFF87B-9E66-44EE-ADE3-92106CCA67F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 Light" panose="020B0502040204020203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tiff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tiff"/><Relationship Id="rId3" Type="http://schemas.openxmlformats.org/officeDocument/2006/relationships/image" Target="../media/image23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baike.baidu.com/item/web%E5%89%8D%E7%AB%AF%E5%BC%80%E5%8F%91%E5%B7%A5%E7%A8%8B%E5%B8%88?fromtitle=web%E5%BC%80%E5%8F%91&amp;fromid=16011377#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tiff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hyperlink" Target="https://www.w3.org/History/1989/proposal.html" TargetMode="Externa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://www.runoob.com/try/try.php?filename=tryajax_firs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www.runoob.com/json/json-tutorial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GIF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4.jpe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9.GIF"/><Relationship Id="rId1" Type="http://schemas.openxmlformats.org/officeDocument/2006/relationships/image" Target="../media/image68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cloud.tencent.com/product/tcb" TargetMode="External"/><Relationship Id="rId1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0.xml"/><Relationship Id="rId6" Type="http://schemas.openxmlformats.org/officeDocument/2006/relationships/slideLayout" Target="../slideLayouts/slideLayout1.xml"/><Relationship Id="rId5" Type="http://schemas.openxmlformats.org/officeDocument/2006/relationships/hyperlink" Target="https://datatracker.ietf.org/doc/rfc9114/" TargetMode="External"/><Relationship Id="rId4" Type="http://schemas.openxmlformats.org/officeDocument/2006/relationships/hyperlink" Target="https://datatracker.ietf.org/doc/rfc2818/" TargetMode="External"/><Relationship Id="rId3" Type="http://schemas.openxmlformats.org/officeDocument/2006/relationships/hyperlink" Target="https://datatracker.ietf.org/doc/rfc7540/" TargetMode="External"/><Relationship Id="rId2" Type="http://schemas.openxmlformats.org/officeDocument/2006/relationships/hyperlink" Target="https://datatracker.ietf.org/doc/rfc2616/" TargetMode="External"/><Relationship Id="rId1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1.xml"/><Relationship Id="rId4" Type="http://schemas.openxmlformats.org/officeDocument/2006/relationships/hyperlink" Target="http://www.news.com/articles/4231" TargetMode="External"/><Relationship Id="rId3" Type="http://schemas.openxmlformats.org/officeDocument/2006/relationships/hyperlink" Target="http://www.news.com/articles" TargetMode="External"/><Relationship Id="rId2" Type="http://schemas.openxmlformats.org/officeDocument/2006/relationships/hyperlink" Target="http://www.news.com/article/4231&#65292;&#21024;&#38500;id&#20026;4231" TargetMode="External"/><Relationship Id="rId1" Type="http://schemas.openxmlformats.org/officeDocument/2006/relationships/hyperlink" Target="http://www.news.com/article/123456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hyperlink" Target="http://www.runoob.com/http/http-status-codes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zhuanlan.zhihu.com/p/55623075" TargetMode="External"/><Relationship Id="rId1" Type="http://schemas.openxmlformats.org/officeDocument/2006/relationships/image" Target="../media/image92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tiff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1.tiff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http2.akamai.com/demo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246188"/>
            <a:ext cx="12192000" cy="39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28789" y="2525714"/>
            <a:ext cx="8734425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chemeClr val="bg1"/>
                </a:solidFill>
                <a:latin typeface="+mn-ea"/>
                <a:ea typeface="+mn-ea"/>
              </a:rPr>
              <a:t>Web</a:t>
            </a:r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开发技术基础</a:t>
            </a:r>
            <a:endParaRPr lang="zh-CN" altLang="en-US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2057401" y="1957389"/>
            <a:ext cx="8088313" cy="2419351"/>
          </a:xfrm>
          <a:custGeom>
            <a:avLst/>
            <a:gdLst>
              <a:gd name="connsiteX0" fmla="*/ 2728913 w 8086725"/>
              <a:gd name="connsiteY0" fmla="*/ 0 h 2628900"/>
              <a:gd name="connsiteX1" fmla="*/ 14288 w 8086725"/>
              <a:gd name="connsiteY1" fmla="*/ 0 h 2628900"/>
              <a:gd name="connsiteX2" fmla="*/ 0 w 8086725"/>
              <a:gd name="connsiteY2" fmla="*/ 2621757 h 2628900"/>
              <a:gd name="connsiteX3" fmla="*/ 8086725 w 8086725"/>
              <a:gd name="connsiteY3" fmla="*/ 2628900 h 2628900"/>
              <a:gd name="connsiteX4" fmla="*/ 8065294 w 8086725"/>
              <a:gd name="connsiteY4" fmla="*/ 7144 h 2628900"/>
              <a:gd name="connsiteX5" fmla="*/ 5200650 w 8086725"/>
              <a:gd name="connsiteY5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6725" h="2628900">
                <a:moveTo>
                  <a:pt x="2728913" y="0"/>
                </a:moveTo>
                <a:lnTo>
                  <a:pt x="14288" y="0"/>
                </a:lnTo>
                <a:cubicBezTo>
                  <a:pt x="9525" y="873919"/>
                  <a:pt x="4763" y="1747838"/>
                  <a:pt x="0" y="2621757"/>
                </a:cubicBezTo>
                <a:lnTo>
                  <a:pt x="8086725" y="2628900"/>
                </a:lnTo>
                <a:lnTo>
                  <a:pt x="8065294" y="7144"/>
                </a:lnTo>
                <a:lnTo>
                  <a:pt x="520065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4101" name="文本框 1"/>
          <p:cNvSpPr txBox="1">
            <a:spLocks noChangeArrowheads="1"/>
          </p:cNvSpPr>
          <p:nvPr/>
        </p:nvSpPr>
        <p:spPr bwMode="auto">
          <a:xfrm>
            <a:off x="4493753" y="1762384"/>
            <a:ext cx="3144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 Programming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Rectangle 37"/>
          <p:cNvSpPr/>
          <p:nvPr/>
        </p:nvSpPr>
        <p:spPr>
          <a:xfrm>
            <a:off x="2790826" y="3640139"/>
            <a:ext cx="6610351" cy="5016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第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Lao UI" panose="020B0502040204020203" pitchFamily="34" charset="0"/>
              </a:rPr>
              <a:t>章 绪论</a:t>
            </a:r>
            <a:endParaRPr lang="en-US" altLang="zh-CN" sz="2000" dirty="0">
              <a:solidFill>
                <a:schemeClr val="bg1"/>
              </a:solidFill>
              <a:latin typeface="+mn-ea"/>
              <a:ea typeface="+mn-ea"/>
              <a:cs typeface="Lao UI" panose="020B0502040204020203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263900" y="4673600"/>
            <a:ext cx="287339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04" name="Freeform 5"/>
          <p:cNvSpPr>
            <a:spLocks noChangeAspect="1"/>
          </p:cNvSpPr>
          <p:nvPr/>
        </p:nvSpPr>
        <p:spPr bwMode="auto">
          <a:xfrm>
            <a:off x="3316288" y="4727575"/>
            <a:ext cx="173037" cy="173039"/>
          </a:xfrm>
          <a:custGeom>
            <a:avLst/>
            <a:gdLst>
              <a:gd name="T0" fmla="*/ 2147483646 w 294"/>
              <a:gd name="T1" fmla="*/ 2147483646 h 294"/>
              <a:gd name="T2" fmla="*/ 2147483646 w 294"/>
              <a:gd name="T3" fmla="*/ 2147483646 h 294"/>
              <a:gd name="T4" fmla="*/ 2147483646 w 294"/>
              <a:gd name="T5" fmla="*/ 2147483646 h 294"/>
              <a:gd name="T6" fmla="*/ 2147483646 w 294"/>
              <a:gd name="T7" fmla="*/ 2147483646 h 294"/>
              <a:gd name="T8" fmla="*/ 2147483646 w 294"/>
              <a:gd name="T9" fmla="*/ 0 h 294"/>
              <a:gd name="T10" fmla="*/ 0 w 294"/>
              <a:gd name="T11" fmla="*/ 2147483646 h 294"/>
              <a:gd name="T12" fmla="*/ 2147483646 w 294"/>
              <a:gd name="T13" fmla="*/ 2147483646 h 294"/>
              <a:gd name="T14" fmla="*/ 2147483646 w 294"/>
              <a:gd name="T15" fmla="*/ 2147483646 h 294"/>
              <a:gd name="T16" fmla="*/ 2147483646 w 294"/>
              <a:gd name="T17" fmla="*/ 2147483646 h 294"/>
              <a:gd name="T18" fmla="*/ 2147483646 w 294"/>
              <a:gd name="T19" fmla="*/ 2147483646 h 294"/>
              <a:gd name="T20" fmla="*/ 2147483646 w 294"/>
              <a:gd name="T21" fmla="*/ 2147483646 h 294"/>
              <a:gd name="T22" fmla="*/ 2147483646 w 294"/>
              <a:gd name="T23" fmla="*/ 2147483646 h 294"/>
              <a:gd name="T24" fmla="*/ 2147483646 w 294"/>
              <a:gd name="T25" fmla="*/ 2147483646 h 294"/>
              <a:gd name="T26" fmla="*/ 2147483646 w 294"/>
              <a:gd name="T27" fmla="*/ 2147483646 h 294"/>
              <a:gd name="T28" fmla="*/ 2147483646 w 294"/>
              <a:gd name="T29" fmla="*/ 2147483646 h 294"/>
              <a:gd name="T30" fmla="*/ 2147483646 w 294"/>
              <a:gd name="T31" fmla="*/ 2147483646 h 29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4" h="294">
                <a:moveTo>
                  <a:pt x="254" y="107"/>
                </a:moveTo>
                <a:lnTo>
                  <a:pt x="254" y="13"/>
                </a:lnTo>
                <a:lnTo>
                  <a:pt x="201" y="13"/>
                </a:lnTo>
                <a:lnTo>
                  <a:pt x="201" y="53"/>
                </a:lnTo>
                <a:lnTo>
                  <a:pt x="147" y="0"/>
                </a:lnTo>
                <a:lnTo>
                  <a:pt x="0" y="147"/>
                </a:lnTo>
                <a:lnTo>
                  <a:pt x="27" y="147"/>
                </a:lnTo>
                <a:lnTo>
                  <a:pt x="27" y="294"/>
                </a:lnTo>
                <a:lnTo>
                  <a:pt x="107" y="294"/>
                </a:lnTo>
                <a:lnTo>
                  <a:pt x="107" y="174"/>
                </a:lnTo>
                <a:lnTo>
                  <a:pt x="187" y="174"/>
                </a:lnTo>
                <a:lnTo>
                  <a:pt x="187" y="294"/>
                </a:lnTo>
                <a:lnTo>
                  <a:pt x="268" y="294"/>
                </a:lnTo>
                <a:lnTo>
                  <a:pt x="268" y="147"/>
                </a:lnTo>
                <a:lnTo>
                  <a:pt x="294" y="147"/>
                </a:lnTo>
                <a:lnTo>
                  <a:pt x="254" y="1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5" name="文本框 19"/>
          <p:cNvSpPr txBox="1">
            <a:spLocks noChangeArrowheads="1"/>
          </p:cNvSpPr>
          <p:nvPr/>
        </p:nvSpPr>
        <p:spPr bwMode="auto">
          <a:xfrm>
            <a:off x="3609975" y="4635500"/>
            <a:ext cx="2630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计算机学院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6705600" y="4673600"/>
            <a:ext cx="288925" cy="2873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KSO_Shape"/>
          <p:cNvSpPr>
            <a:spLocks noChangeAspect="1"/>
          </p:cNvSpPr>
          <p:nvPr/>
        </p:nvSpPr>
        <p:spPr bwMode="auto">
          <a:xfrm>
            <a:off x="6769101" y="4718051"/>
            <a:ext cx="142875" cy="180975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108" name="文本框 20"/>
          <p:cNvSpPr txBox="1">
            <a:spLocks noChangeArrowheads="1"/>
          </p:cNvSpPr>
          <p:nvPr/>
        </p:nvSpPr>
        <p:spPr bwMode="auto">
          <a:xfrm>
            <a:off x="7032625" y="4635501"/>
            <a:ext cx="1819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授课人：王尊亮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应用的发展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201" y="1331401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学习、生活</a:t>
            </a:r>
            <a:endParaRPr kumimoji="1"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00" y="1915795"/>
            <a:ext cx="6228715" cy="4272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715" y="1927225"/>
            <a:ext cx="5045710" cy="424942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应用的发展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8572" y="1471331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办公协作</a:t>
            </a:r>
            <a:endParaRPr kumimoji="1"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765" y="1945005"/>
            <a:ext cx="5691505" cy="3661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455" y="1616710"/>
            <a:ext cx="5158105" cy="4191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" y="2023745"/>
            <a:ext cx="6567805" cy="33483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应用的发展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9283" y="1302305"/>
            <a:ext cx="73787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ToB</a:t>
            </a:r>
            <a:r>
              <a:rPr lang="zh-CN" altLang="en-US" sz="2000" dirty="0"/>
              <a:t>、</a:t>
            </a:r>
            <a:r>
              <a:rPr lang="en-US" altLang="zh-CN" sz="2000" dirty="0"/>
              <a:t>ToG:</a:t>
            </a:r>
            <a:r>
              <a:rPr lang="en-US" sz="2000" dirty="0"/>
              <a:t> </a:t>
            </a:r>
            <a:r>
              <a:rPr lang="zh-CN" altLang="en-US" sz="2000" dirty="0"/>
              <a:t>商业、金融、医疗、工业、运输等等各类信息化系统</a:t>
            </a:r>
            <a:endParaRPr lang="zh-CN" altLang="en-US" sz="2000" dirty="0"/>
          </a:p>
        </p:txBody>
      </p:sp>
      <p:pic>
        <p:nvPicPr>
          <p:cNvPr id="4100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2195830"/>
            <a:ext cx="4815840" cy="317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9558655" y="4034155"/>
            <a:ext cx="2534285" cy="255333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  <a:ea typeface="+mn-ea"/>
              </a:rPr>
              <a:t>ERP</a:t>
            </a:r>
            <a:r>
              <a:rPr lang="zh-CN" altLang="en-US" sz="1600" dirty="0">
                <a:latin typeface="+mn-ea"/>
                <a:ea typeface="+mn-ea"/>
              </a:rPr>
              <a:t>：企业资源计划</a:t>
            </a:r>
            <a:endParaRPr lang="en-US" altLang="zh-CN" sz="16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  <a:ea typeface="+mn-ea"/>
              </a:rPr>
              <a:t>CRM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  <a:r>
              <a:rPr lang="zh-CN" altLang="en-US" sz="1600" dirty="0"/>
              <a:t>客户关系管理</a:t>
            </a:r>
            <a:endParaRPr lang="en-US" altLang="zh-CN" sz="16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  <a:ea typeface="+mn-ea"/>
              </a:rPr>
              <a:t>MRP</a:t>
            </a:r>
            <a:r>
              <a:rPr lang="zh-CN" altLang="en-US" sz="1600" dirty="0">
                <a:latin typeface="+mn-ea"/>
                <a:ea typeface="+mn-ea"/>
              </a:rPr>
              <a:t>：物资需求计划</a:t>
            </a:r>
            <a:endParaRPr lang="en-US" altLang="zh-CN" sz="16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  <a:ea typeface="+mn-ea"/>
              </a:rPr>
              <a:t>FRM</a:t>
            </a:r>
            <a:r>
              <a:rPr lang="zh-CN" altLang="en-US" sz="1600" dirty="0">
                <a:latin typeface="+mn-ea"/>
                <a:ea typeface="+mn-ea"/>
              </a:rPr>
              <a:t>：财务资源管理</a:t>
            </a:r>
            <a:endParaRPr lang="en-US" altLang="zh-CN" sz="16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  <a:ea typeface="+mn-ea"/>
              </a:rPr>
              <a:t>SCM</a:t>
            </a:r>
            <a:r>
              <a:rPr lang="zh-CN" altLang="en-US" sz="1600" dirty="0">
                <a:latin typeface="+mn-ea"/>
                <a:ea typeface="+mn-ea"/>
              </a:rPr>
              <a:t>：供应链管理</a:t>
            </a:r>
            <a:endParaRPr lang="en-US" altLang="zh-CN" sz="16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  <a:ea typeface="+mn-ea"/>
              </a:rPr>
              <a:t>HRM</a:t>
            </a:r>
            <a:r>
              <a:rPr lang="zh-CN" altLang="en-US" sz="1600" dirty="0">
                <a:latin typeface="+mn-ea"/>
                <a:ea typeface="+mn-ea"/>
              </a:rPr>
              <a:t>：人力资源管理</a:t>
            </a:r>
            <a:endParaRPr lang="en-US" altLang="zh-CN" sz="1600" dirty="0">
              <a:latin typeface="+mn-ea"/>
              <a:ea typeface="+mn-ea"/>
            </a:endParaRPr>
          </a:p>
          <a:p>
            <a:endParaRPr lang="en-US" altLang="zh-CN" sz="1600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应用的发展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0050" y="1181100"/>
            <a:ext cx="11624310" cy="5139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现代Web应用的特点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FF0000"/>
                </a:solidFill>
              </a:rPr>
              <a:t>ToC</a:t>
            </a:r>
            <a:r>
              <a:rPr lang="zh-CN" altLang="en-US" sz="2000"/>
              <a:t>：深入到人们的生活、办公、娱乐等各个方面,；</a:t>
            </a:r>
            <a:r>
              <a:rPr lang="zh-CN" altLang="en-US" sz="2000">
                <a:solidFill>
                  <a:srgbClr val="FF0000"/>
                </a:solidFill>
              </a:rPr>
              <a:t>ToB、ToG：</a:t>
            </a:r>
            <a:r>
              <a:rPr lang="zh-CN" altLang="en-US" sz="2000"/>
              <a:t>各类信息系统广泛采用，承载的功能需求多，涵盖的业务系统多，是</a:t>
            </a:r>
            <a:r>
              <a:rPr lang="zh-CN" altLang="en-US" sz="2000">
                <a:solidFill>
                  <a:srgbClr val="FF0000"/>
                </a:solidFill>
              </a:rPr>
              <a:t>现代软件开发的重要组成部</a:t>
            </a:r>
            <a:r>
              <a:rPr lang="zh-CN" altLang="en-US" sz="2000"/>
              <a:t>分</a:t>
            </a:r>
            <a:endParaRPr lang="zh-CN" altLang="en-US" sz="2000"/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强调</a:t>
            </a:r>
            <a:r>
              <a:rPr lang="zh-CN" altLang="en-US" sz="2000">
                <a:solidFill>
                  <a:srgbClr val="FF0000"/>
                </a:solidFill>
              </a:rPr>
              <a:t>页面表现、交互性能、运行流畅</a:t>
            </a:r>
            <a:r>
              <a:rPr lang="zh-CN" altLang="en-US" sz="2000"/>
              <a:t>等多方位的用户体验</a:t>
            </a:r>
            <a:endParaRPr lang="zh-CN" altLang="en-US" sz="2000"/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有</a:t>
            </a:r>
            <a:r>
              <a:rPr lang="zh-CN" altLang="en-US" sz="2000">
                <a:solidFill>
                  <a:srgbClr val="FF0000"/>
                </a:solidFill>
              </a:rPr>
              <a:t>移动应用需求</a:t>
            </a:r>
            <a:r>
              <a:rPr lang="zh-CN" altLang="en-US" sz="2000"/>
              <a:t>甚至移动优先（4G、5G）</a:t>
            </a:r>
            <a:endParaRPr lang="zh-CN" altLang="en-US" sz="2000"/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FF0000"/>
                </a:solidFill>
              </a:rPr>
              <a:t>高</a:t>
            </a:r>
            <a:r>
              <a:rPr lang="zh-CN" altLang="en-US" sz="2000"/>
              <a:t>并发，</a:t>
            </a:r>
            <a:r>
              <a:rPr lang="zh-CN" altLang="en-US" sz="2000">
                <a:solidFill>
                  <a:srgbClr val="FF0000"/>
                </a:solidFill>
              </a:rPr>
              <a:t>高</a:t>
            </a:r>
            <a:r>
              <a:rPr lang="zh-CN" altLang="en-US" sz="2000"/>
              <a:t>可用，</a:t>
            </a:r>
            <a:r>
              <a:rPr lang="zh-CN" altLang="en-US" sz="2000">
                <a:solidFill>
                  <a:srgbClr val="FF0000"/>
                </a:solidFill>
              </a:rPr>
              <a:t>高</a:t>
            </a:r>
            <a:r>
              <a:rPr lang="zh-CN" altLang="en-US" sz="2000"/>
              <a:t>性能</a:t>
            </a:r>
            <a:endParaRPr lang="zh-CN" altLang="en-US" sz="2000"/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可伸缩、可扩展、易维护</a:t>
            </a:r>
            <a:endParaRPr lang="zh-CN" altLang="en-US" sz="2000"/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……</a:t>
            </a:r>
            <a:endParaRPr lang="zh-CN" altLang="en-US" sz="2000"/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应用的发展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85134" y="1666578"/>
            <a:ext cx="7807205" cy="4615037"/>
            <a:chOff x="1166107" y="1816608"/>
            <a:chExt cx="7807205" cy="4615037"/>
          </a:xfrm>
        </p:grpSpPr>
        <p:cxnSp>
          <p:nvCxnSpPr>
            <p:cNvPr id="12" name="直线箭头连接符 11"/>
            <p:cNvCxnSpPr/>
            <p:nvPr/>
          </p:nvCxnSpPr>
          <p:spPr>
            <a:xfrm>
              <a:off x="2523744" y="5608320"/>
              <a:ext cx="6449568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/>
            <p:cNvCxnSpPr/>
            <p:nvPr/>
          </p:nvCxnSpPr>
          <p:spPr>
            <a:xfrm flipV="1">
              <a:off x="2523744" y="1816608"/>
              <a:ext cx="0" cy="3791712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2633472" y="3767328"/>
              <a:ext cx="569366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5596128" y="2121408"/>
              <a:ext cx="0" cy="3182112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835526" y="6032865"/>
              <a:ext cx="1706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zh-CN" altLang="en-US" sz="2000" dirty="0"/>
                <a:t>业务复杂程度</a:t>
              </a:r>
              <a:endParaRPr kumimoji="1" lang="zh-CN" altLang="en-US" sz="2000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633472" y="581024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zh-CN" altLang="en-US" dirty="0"/>
                <a:t>低</a:t>
              </a:r>
              <a:endParaRPr kumimoji="1"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448086" y="577835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zh-CN" altLang="en-US" dirty="0"/>
                <a:t>高</a:t>
              </a:r>
              <a:endParaRPr kumimoji="1"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166107" y="2973800"/>
              <a:ext cx="490220" cy="161544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p>
              <a:r>
                <a:rPr kumimoji="1" lang="zh-CN" altLang="en-US" sz="2000" dirty="0"/>
                <a:t>系统</a:t>
              </a:r>
              <a:r>
                <a:rPr kumimoji="1" lang="zh-CN" altLang="en-US" sz="2000" dirty="0"/>
                <a:t>用户数量</a:t>
              </a:r>
              <a:endParaRPr kumimoji="1" lang="zh-CN" altLang="en-US" sz="2000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023386" y="523898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zh-CN" altLang="en-US" dirty="0"/>
                <a:t>低</a:t>
              </a:r>
              <a:endParaRPr kumimoji="1"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61458" y="184408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zh-CN" altLang="en-US" dirty="0"/>
                <a:t>高</a:t>
              </a:r>
              <a:endParaRPr kumimoji="1"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044274" y="4353515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kumimoji="1" lang="zh-CN" altLang="en-US" dirty="0"/>
                <a:t>各类小型信息系统</a:t>
              </a:r>
              <a:endParaRPr kumimoji="1" lang="en-US" altLang="zh-CN" dirty="0"/>
            </a:p>
            <a:p>
              <a:r>
                <a:rPr kumimoji="1" lang="en-US" altLang="zh-CN" dirty="0"/>
                <a:t>……</a:t>
              </a:r>
              <a:endParaRPr kumimoji="1"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724736" y="2305333"/>
              <a:ext cx="2755568" cy="128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kumimoji="1" lang="zh-CN" altLang="en-US" dirty="0"/>
                <a:t>面向公众的信息查询系统，功能单一的互联网应用等</a:t>
              </a:r>
              <a:endParaRPr kumimoji="1" lang="zh-CN" altLang="en-US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838615" y="4255209"/>
              <a:ext cx="2756742" cy="875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kumimoji="1" lang="zh-CN" altLang="en-US" dirty="0"/>
                <a:t>如大型企业、银行、医院等传统行业的业务系统</a:t>
              </a:r>
              <a:endParaRPr kumimoji="1"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867388" y="2316312"/>
              <a:ext cx="2756742" cy="875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kumimoji="1" lang="zh-CN" altLang="en-US" dirty="0"/>
                <a:t>如阿里巴巴、腾讯等的业务平台</a:t>
              </a:r>
              <a:endParaRPr kumimoji="1" lang="zh-CN" altLang="en-US" dirty="0"/>
            </a:p>
          </p:txBody>
        </p:sp>
      </p:grp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59016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1.2 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系统基本构成和工作过程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文本占位符 2"/>
          <p:cNvSpPr txBox="1"/>
          <p:nvPr/>
        </p:nvSpPr>
        <p:spPr>
          <a:xfrm>
            <a:off x="838200" y="137527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静态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系统的基本构成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Web服务器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Web浏览器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超文本传输协议HTTP (HyperText Transfer Protocol)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超文本标记语言HTML(HyperText Markup Language)</a:t>
            </a:r>
            <a:endParaRPr lang="en-US" altLang="zh-CN" sz="2000" dirty="0"/>
          </a:p>
          <a:p>
            <a:pPr eaLnBrk="1" hangingPunct="1"/>
            <a:endParaRPr lang="zh-CN" altLang="en-US" dirty="0">
              <a:latin typeface="+mn-ea"/>
              <a:cs typeface="+mn-ea"/>
            </a:endParaRPr>
          </a:p>
        </p:txBody>
      </p:sp>
      <p:grpSp>
        <p:nvGrpSpPr>
          <p:cNvPr id="19" name="Group 11"/>
          <p:cNvGrpSpPr/>
          <p:nvPr/>
        </p:nvGrpSpPr>
        <p:grpSpPr bwMode="auto">
          <a:xfrm>
            <a:off x="2699060" y="4091376"/>
            <a:ext cx="6445250" cy="2320925"/>
            <a:chOff x="884" y="1122"/>
            <a:chExt cx="4060" cy="1462"/>
          </a:xfrm>
        </p:grpSpPr>
        <p:sp>
          <p:nvSpPr>
            <p:cNvPr id="20" name="Line 3"/>
            <p:cNvSpPr>
              <a:spLocks noChangeShapeType="1"/>
            </p:cNvSpPr>
            <p:nvPr/>
          </p:nvSpPr>
          <p:spPr bwMode="auto">
            <a:xfrm flipH="1">
              <a:off x="2237" y="2031"/>
              <a:ext cx="1354" cy="0"/>
            </a:xfrm>
            <a:prstGeom prst="line">
              <a:avLst/>
            </a:prstGeom>
            <a:noFill/>
            <a:ln w="0">
              <a:solidFill>
                <a:schemeClr val="folHlink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1" name="Text Box 5"/>
            <p:cNvSpPr txBox="1">
              <a:spLocks noChangeArrowheads="1"/>
            </p:cNvSpPr>
            <p:nvPr/>
          </p:nvSpPr>
          <p:spPr bwMode="auto">
            <a:xfrm>
              <a:off x="3591" y="1122"/>
              <a:ext cx="1353" cy="1462"/>
            </a:xfrm>
            <a:prstGeom prst="rect">
              <a:avLst/>
            </a:prstGeom>
            <a:noFill/>
            <a:ln w="0">
              <a:solidFill>
                <a:schemeClr val="folHlink"/>
              </a:solidFill>
              <a:miter lim="800000"/>
            </a:ln>
          </p:spPr>
          <p:txBody>
            <a:bodyPr/>
            <a:lstStyle/>
            <a:p>
              <a:endParaRPr lang="en-US" altLang="zh-CN" sz="2400" dirty="0">
                <a:latin typeface="楷体_GB2312" pitchFamily="49" charset="-122"/>
                <a:ea typeface="楷体_GB2312" pitchFamily="49" charset="-122"/>
              </a:endParaRPr>
            </a:p>
            <a:p>
              <a:endParaRPr lang="en-US" altLang="zh-CN" sz="2400" dirty="0">
                <a:latin typeface="楷体_GB2312" pitchFamily="49" charset="-122"/>
                <a:ea typeface="楷体_GB2312" pitchFamily="49" charset="-122"/>
              </a:endParaRPr>
            </a:p>
            <a:p>
              <a:endParaRPr lang="en-US" altLang="zh-CN" sz="2400" dirty="0">
                <a:latin typeface="楷体_GB2312" pitchFamily="49" charset="-122"/>
                <a:ea typeface="楷体_GB2312" pitchFamily="49" charset="-122"/>
              </a:endParaRPr>
            </a:p>
            <a:p>
              <a:endParaRPr lang="en-US" altLang="zh-CN" sz="2400" dirty="0">
                <a:latin typeface="楷体_GB2312" pitchFamily="49" charset="-122"/>
                <a:ea typeface="楷体_GB2312" pitchFamily="49" charset="-122"/>
              </a:endParaRPr>
            </a:p>
            <a:p>
              <a:pPr algn="ctr"/>
              <a:r>
                <a:rPr lang="en-US" altLang="zh-CN" sz="2400" dirty="0">
                  <a:latin typeface="楷体_GB2312" pitchFamily="49" charset="-122"/>
                  <a:ea typeface="楷体_GB2312" pitchFamily="49" charset="-122"/>
                </a:rPr>
                <a:t>Web</a:t>
              </a:r>
              <a:r>
                <a:rPr lang="zh-CN" altLang="en-US" sz="2400" dirty="0">
                  <a:latin typeface="楷体_GB2312" pitchFamily="49" charset="-122"/>
                  <a:ea typeface="楷体_GB2312" pitchFamily="49" charset="-122"/>
                </a:rPr>
                <a:t>服务器</a:t>
              </a:r>
              <a:endParaRPr lang="zh-CN" altLang="en-US" sz="2400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2" name="Text Box 6"/>
            <p:cNvSpPr txBox="1">
              <a:spLocks noChangeArrowheads="1"/>
            </p:cNvSpPr>
            <p:nvPr/>
          </p:nvSpPr>
          <p:spPr bwMode="auto">
            <a:xfrm>
              <a:off x="884" y="1122"/>
              <a:ext cx="1353" cy="1462"/>
            </a:xfrm>
            <a:prstGeom prst="rect">
              <a:avLst/>
            </a:prstGeom>
            <a:noFill/>
            <a:ln w="0">
              <a:solidFill>
                <a:schemeClr val="folHlink"/>
              </a:solidFill>
              <a:miter lim="800000"/>
            </a:ln>
          </p:spPr>
          <p:txBody>
            <a:bodyPr/>
            <a:lstStyle/>
            <a:p>
              <a:pPr fontAlgn="ctr"/>
              <a:endParaRPr lang="en-US" altLang="zh-CN" sz="2400" dirty="0">
                <a:latin typeface="楷体_GB2312" pitchFamily="49" charset="-122"/>
                <a:ea typeface="楷体_GB2312" pitchFamily="49" charset="-122"/>
              </a:endParaRPr>
            </a:p>
            <a:p>
              <a:pPr fontAlgn="ctr"/>
              <a:endParaRPr lang="en-US" altLang="zh-CN" sz="2400" dirty="0">
                <a:latin typeface="楷体_GB2312" pitchFamily="49" charset="-122"/>
                <a:ea typeface="楷体_GB2312" pitchFamily="49" charset="-122"/>
              </a:endParaRPr>
            </a:p>
            <a:p>
              <a:pPr fontAlgn="ctr"/>
              <a:endParaRPr lang="en-US" altLang="zh-CN" sz="2400" dirty="0">
                <a:latin typeface="楷体_GB2312" pitchFamily="49" charset="-122"/>
                <a:ea typeface="楷体_GB2312" pitchFamily="49" charset="-122"/>
              </a:endParaRPr>
            </a:p>
            <a:p>
              <a:pPr fontAlgn="ctr"/>
              <a:endParaRPr lang="en-US" altLang="zh-CN" sz="2400" dirty="0">
                <a:latin typeface="楷体_GB2312" pitchFamily="49" charset="-122"/>
                <a:ea typeface="楷体_GB2312" pitchFamily="49" charset="-122"/>
              </a:endParaRPr>
            </a:p>
            <a:p>
              <a:pPr algn="ctr" fontAlgn="ctr"/>
              <a:r>
                <a:rPr lang="en-US" altLang="zh-CN" sz="2400" dirty="0">
                  <a:latin typeface="楷体_GB2312" pitchFamily="49" charset="-122"/>
                  <a:ea typeface="楷体_GB2312" pitchFamily="49" charset="-122"/>
                </a:rPr>
                <a:t>Web</a:t>
              </a:r>
              <a:r>
                <a:rPr lang="zh-CN" altLang="en-US" sz="2400" dirty="0">
                  <a:latin typeface="楷体_GB2312" pitchFamily="49" charset="-122"/>
                  <a:ea typeface="楷体_GB2312" pitchFamily="49" charset="-122"/>
                </a:rPr>
                <a:t>浏览器</a:t>
              </a:r>
              <a:endParaRPr lang="zh-CN" altLang="en-US" sz="2400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3" name="Line 7"/>
            <p:cNvSpPr>
              <a:spLocks noChangeShapeType="1"/>
            </p:cNvSpPr>
            <p:nvPr/>
          </p:nvSpPr>
          <p:spPr bwMode="auto">
            <a:xfrm>
              <a:off x="2237" y="1543"/>
              <a:ext cx="1354" cy="0"/>
            </a:xfrm>
            <a:prstGeom prst="line">
              <a:avLst/>
            </a:prstGeom>
            <a:noFill/>
            <a:ln w="0">
              <a:solidFill>
                <a:schemeClr val="folHlink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 sz="1600"/>
            </a:p>
          </p:txBody>
        </p:sp>
        <p:sp>
          <p:nvSpPr>
            <p:cNvPr id="24" name="Text Box 8"/>
            <p:cNvSpPr txBox="1">
              <a:spLocks noChangeArrowheads="1"/>
            </p:cNvSpPr>
            <p:nvPr/>
          </p:nvSpPr>
          <p:spPr bwMode="auto">
            <a:xfrm>
              <a:off x="2373" y="1200"/>
              <a:ext cx="1250" cy="384"/>
            </a:xfrm>
            <a:prstGeom prst="rect">
              <a:avLst/>
            </a:prstGeom>
            <a:noFill/>
            <a:ln w="0">
              <a:noFill/>
              <a:miter lim="800000"/>
            </a:ln>
          </p:spPr>
          <p:txBody>
            <a:bodyPr/>
            <a:lstStyle/>
            <a:p>
              <a:r>
                <a:rPr lang="en-US" altLang="zh-CN" sz="2400" dirty="0">
                  <a:latin typeface="楷体_GB2312" pitchFamily="49" charset="-122"/>
                  <a:ea typeface="楷体_GB2312" pitchFamily="49" charset="-122"/>
                </a:rPr>
                <a:t>HTTP</a:t>
              </a:r>
              <a:r>
                <a:rPr lang="zh-CN" altLang="en-US" sz="2400" dirty="0">
                  <a:latin typeface="楷体_GB2312" pitchFamily="49" charset="-122"/>
                  <a:ea typeface="楷体_GB2312" pitchFamily="49" charset="-122"/>
                </a:rPr>
                <a:t>请求</a:t>
              </a:r>
              <a:endParaRPr lang="zh-CN" altLang="en-US" sz="2400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>
              <a:off x="2373" y="2031"/>
              <a:ext cx="1295" cy="321"/>
            </a:xfrm>
            <a:prstGeom prst="rect">
              <a:avLst/>
            </a:prstGeom>
            <a:noFill/>
            <a:ln w="0">
              <a:noFill/>
              <a:miter lim="800000"/>
            </a:ln>
          </p:spPr>
          <p:txBody>
            <a:bodyPr/>
            <a:lstStyle/>
            <a:p>
              <a:r>
                <a:rPr lang="en-US" altLang="zh-CN" sz="2400" dirty="0">
                  <a:latin typeface="楷体_GB2312" pitchFamily="49" charset="-122"/>
                  <a:ea typeface="楷体_GB2312" pitchFamily="49" charset="-122"/>
                </a:rPr>
                <a:t>HTTP</a:t>
              </a:r>
              <a:r>
                <a:rPr lang="zh-CN" altLang="en-US" sz="2400" dirty="0">
                  <a:latin typeface="楷体_GB2312" pitchFamily="49" charset="-122"/>
                  <a:ea typeface="楷体_GB2312" pitchFamily="49" charset="-122"/>
                </a:rPr>
                <a:t>响应</a:t>
              </a:r>
              <a:endParaRPr lang="zh-CN" altLang="en-US" sz="2400" dirty="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10335" y="4215201"/>
            <a:ext cx="1197826" cy="13610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689" y="4340051"/>
            <a:ext cx="1341581" cy="109251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4935" y="2258703"/>
            <a:ext cx="834709" cy="67974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22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系统基本构成和工作过程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3900459" y="2773345"/>
          <a:ext cx="3844925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" name="VISIO" r:id="rId2" imgW="1687195" imgH="964565" progId="Visio.Drawing.11">
                  <p:embed/>
                </p:oleObj>
              </mc:Choice>
              <mc:Fallback>
                <p:oleObj name="VISIO" r:id="rId2" imgW="1687195" imgH="96456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59" y="2773345"/>
                        <a:ext cx="3844925" cy="169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25400" dir="54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5"/>
          <p:cNvSpPr/>
          <p:nvPr/>
        </p:nvSpPr>
        <p:spPr bwMode="auto">
          <a:xfrm>
            <a:off x="4991071" y="3100369"/>
            <a:ext cx="449262" cy="266700"/>
          </a:xfrm>
          <a:custGeom>
            <a:avLst/>
            <a:gdLst>
              <a:gd name="T0" fmla="*/ 2147483647 w 117"/>
              <a:gd name="T1" fmla="*/ 2147483647 h 118"/>
              <a:gd name="T2" fmla="*/ 0 w 117"/>
              <a:gd name="T3" fmla="*/ 2147483647 h 118"/>
              <a:gd name="T4" fmla="*/ 0 w 117"/>
              <a:gd name="T5" fmla="*/ 2147483647 h 118"/>
              <a:gd name="T6" fmla="*/ 2147483647 w 117"/>
              <a:gd name="T7" fmla="*/ 2147483647 h 118"/>
              <a:gd name="T8" fmla="*/ 2147483647 w 117"/>
              <a:gd name="T9" fmla="*/ 2147483647 h 118"/>
              <a:gd name="T10" fmla="*/ 2147483647 w 117"/>
              <a:gd name="T11" fmla="*/ 0 h 118"/>
              <a:gd name="T12" fmla="*/ 2147483647 w 117"/>
              <a:gd name="T13" fmla="*/ 0 h 118"/>
              <a:gd name="T14" fmla="*/ 2147483647 w 117"/>
              <a:gd name="T15" fmla="*/ 0 h 118"/>
              <a:gd name="T16" fmla="*/ 2147483647 w 117"/>
              <a:gd name="T17" fmla="*/ 2147483647 h 118"/>
              <a:gd name="T18" fmla="*/ 2147483647 w 117"/>
              <a:gd name="T19" fmla="*/ 2147483647 h 118"/>
              <a:gd name="T20" fmla="*/ 2147483647 w 117"/>
              <a:gd name="T21" fmla="*/ 2147483647 h 118"/>
              <a:gd name="T22" fmla="*/ 2147483647 w 117"/>
              <a:gd name="T23" fmla="*/ 2147483647 h 118"/>
              <a:gd name="T24" fmla="*/ 2147483647 w 117"/>
              <a:gd name="T25" fmla="*/ 2147483647 h 118"/>
              <a:gd name="T26" fmla="*/ 2147483647 w 117"/>
              <a:gd name="T27" fmla="*/ 2147483647 h 118"/>
              <a:gd name="T28" fmla="*/ 2147483647 w 117"/>
              <a:gd name="T29" fmla="*/ 2147483647 h 118"/>
              <a:gd name="T30" fmla="*/ 2147483647 w 117"/>
              <a:gd name="T31" fmla="*/ 2147483647 h 118"/>
              <a:gd name="T32" fmla="*/ 2147483647 w 117"/>
              <a:gd name="T33" fmla="*/ 2147483647 h 118"/>
              <a:gd name="T34" fmla="*/ 2147483647 w 117"/>
              <a:gd name="T35" fmla="*/ 2147483647 h 118"/>
              <a:gd name="T36" fmla="*/ 2147483647 w 117"/>
              <a:gd name="T37" fmla="*/ 2147483647 h 118"/>
              <a:gd name="T38" fmla="*/ 2147483647 w 117"/>
              <a:gd name="T39" fmla="*/ 2147483647 h 118"/>
              <a:gd name="T40" fmla="*/ 2147483647 w 117"/>
              <a:gd name="T41" fmla="*/ 2147483647 h 118"/>
              <a:gd name="T42" fmla="*/ 2147483647 w 117"/>
              <a:gd name="T43" fmla="*/ 2147483647 h 118"/>
              <a:gd name="T44" fmla="*/ 2147483647 w 117"/>
              <a:gd name="T45" fmla="*/ 2147483647 h 118"/>
              <a:gd name="T46" fmla="*/ 2147483647 w 117"/>
              <a:gd name="T47" fmla="*/ 2147483647 h 11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17"/>
              <a:gd name="T73" fmla="*/ 0 h 118"/>
              <a:gd name="T74" fmla="*/ 117 w 117"/>
              <a:gd name="T75" fmla="*/ 118 h 118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17" h="118">
                <a:moveTo>
                  <a:pt x="5" y="66"/>
                </a:moveTo>
                <a:lnTo>
                  <a:pt x="0" y="51"/>
                </a:lnTo>
                <a:lnTo>
                  <a:pt x="0" y="36"/>
                </a:lnTo>
                <a:lnTo>
                  <a:pt x="16" y="25"/>
                </a:lnTo>
                <a:lnTo>
                  <a:pt x="32" y="15"/>
                </a:lnTo>
                <a:lnTo>
                  <a:pt x="47" y="0"/>
                </a:lnTo>
                <a:lnTo>
                  <a:pt x="63" y="0"/>
                </a:lnTo>
                <a:lnTo>
                  <a:pt x="79" y="0"/>
                </a:lnTo>
                <a:lnTo>
                  <a:pt x="84" y="15"/>
                </a:lnTo>
                <a:lnTo>
                  <a:pt x="95" y="31"/>
                </a:lnTo>
                <a:lnTo>
                  <a:pt x="105" y="46"/>
                </a:lnTo>
                <a:lnTo>
                  <a:pt x="111" y="61"/>
                </a:lnTo>
                <a:lnTo>
                  <a:pt x="116" y="76"/>
                </a:lnTo>
                <a:lnTo>
                  <a:pt x="116" y="92"/>
                </a:lnTo>
                <a:lnTo>
                  <a:pt x="116" y="107"/>
                </a:lnTo>
                <a:lnTo>
                  <a:pt x="100" y="117"/>
                </a:lnTo>
                <a:lnTo>
                  <a:pt x="84" y="117"/>
                </a:lnTo>
                <a:lnTo>
                  <a:pt x="69" y="117"/>
                </a:lnTo>
                <a:lnTo>
                  <a:pt x="53" y="117"/>
                </a:lnTo>
                <a:lnTo>
                  <a:pt x="37" y="112"/>
                </a:lnTo>
                <a:lnTo>
                  <a:pt x="21" y="102"/>
                </a:lnTo>
                <a:lnTo>
                  <a:pt x="11" y="86"/>
                </a:lnTo>
                <a:lnTo>
                  <a:pt x="5" y="71"/>
                </a:lnTo>
                <a:lnTo>
                  <a:pt x="5" y="66"/>
                </a:lnTo>
              </a:path>
            </a:pathLst>
          </a:custGeom>
          <a:solidFill>
            <a:srgbClr val="EAEAEA"/>
          </a:solidFill>
          <a:ln w="12700" cap="rnd">
            <a:noFill/>
            <a:round/>
          </a:ln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7" name="Freeform 6"/>
          <p:cNvSpPr/>
          <p:nvPr/>
        </p:nvSpPr>
        <p:spPr bwMode="auto">
          <a:xfrm>
            <a:off x="6048346" y="3030519"/>
            <a:ext cx="315912" cy="196850"/>
          </a:xfrm>
          <a:custGeom>
            <a:avLst/>
            <a:gdLst>
              <a:gd name="T0" fmla="*/ 0 w 82"/>
              <a:gd name="T1" fmla="*/ 0 h 87"/>
              <a:gd name="T2" fmla="*/ 2147483647 w 82"/>
              <a:gd name="T3" fmla="*/ 2147483647 h 87"/>
              <a:gd name="T4" fmla="*/ 2147483647 w 82"/>
              <a:gd name="T5" fmla="*/ 2147483647 h 87"/>
              <a:gd name="T6" fmla="*/ 2147483647 w 82"/>
              <a:gd name="T7" fmla="*/ 2147483647 h 87"/>
              <a:gd name="T8" fmla="*/ 2147483647 w 82"/>
              <a:gd name="T9" fmla="*/ 2147483647 h 87"/>
              <a:gd name="T10" fmla="*/ 2147483647 w 82"/>
              <a:gd name="T11" fmla="*/ 2147483647 h 87"/>
              <a:gd name="T12" fmla="*/ 2147483647 w 82"/>
              <a:gd name="T13" fmla="*/ 2147483647 h 87"/>
              <a:gd name="T14" fmla="*/ 2147483647 w 82"/>
              <a:gd name="T15" fmla="*/ 2147483647 h 87"/>
              <a:gd name="T16" fmla="*/ 2147483647 w 82"/>
              <a:gd name="T17" fmla="*/ 2147483647 h 87"/>
              <a:gd name="T18" fmla="*/ 2147483647 w 82"/>
              <a:gd name="T19" fmla="*/ 2147483647 h 87"/>
              <a:gd name="T20" fmla="*/ 2147483647 w 82"/>
              <a:gd name="T21" fmla="*/ 2147483647 h 87"/>
              <a:gd name="T22" fmla="*/ 2147483647 w 82"/>
              <a:gd name="T23" fmla="*/ 2147483647 h 87"/>
              <a:gd name="T24" fmla="*/ 2147483647 w 82"/>
              <a:gd name="T25" fmla="*/ 2147483647 h 87"/>
              <a:gd name="T26" fmla="*/ 0 w 82"/>
              <a:gd name="T27" fmla="*/ 2147483647 h 87"/>
              <a:gd name="T28" fmla="*/ 0 w 82"/>
              <a:gd name="T29" fmla="*/ 2147483647 h 87"/>
              <a:gd name="T30" fmla="*/ 2147483647 w 82"/>
              <a:gd name="T31" fmla="*/ 2147483647 h 87"/>
              <a:gd name="T32" fmla="*/ 0 w 82"/>
              <a:gd name="T33" fmla="*/ 0 h 8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82"/>
              <a:gd name="T52" fmla="*/ 0 h 87"/>
              <a:gd name="T53" fmla="*/ 82 w 82"/>
              <a:gd name="T54" fmla="*/ 87 h 87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82" h="87">
                <a:moveTo>
                  <a:pt x="0" y="0"/>
                </a:moveTo>
                <a:lnTo>
                  <a:pt x="16" y="10"/>
                </a:lnTo>
                <a:lnTo>
                  <a:pt x="32" y="20"/>
                </a:lnTo>
                <a:lnTo>
                  <a:pt x="49" y="20"/>
                </a:lnTo>
                <a:lnTo>
                  <a:pt x="65" y="30"/>
                </a:lnTo>
                <a:lnTo>
                  <a:pt x="76" y="46"/>
                </a:lnTo>
                <a:lnTo>
                  <a:pt x="81" y="61"/>
                </a:lnTo>
                <a:lnTo>
                  <a:pt x="81" y="76"/>
                </a:lnTo>
                <a:lnTo>
                  <a:pt x="65" y="86"/>
                </a:lnTo>
                <a:lnTo>
                  <a:pt x="49" y="86"/>
                </a:lnTo>
                <a:lnTo>
                  <a:pt x="27" y="81"/>
                </a:lnTo>
                <a:lnTo>
                  <a:pt x="11" y="71"/>
                </a:lnTo>
                <a:lnTo>
                  <a:pt x="5" y="56"/>
                </a:lnTo>
                <a:lnTo>
                  <a:pt x="0" y="40"/>
                </a:lnTo>
                <a:lnTo>
                  <a:pt x="0" y="25"/>
                </a:lnTo>
                <a:lnTo>
                  <a:pt x="11" y="10"/>
                </a:lnTo>
                <a:lnTo>
                  <a:pt x="0" y="0"/>
                </a:lnTo>
              </a:path>
            </a:pathLst>
          </a:custGeom>
          <a:solidFill>
            <a:srgbClr val="EAEAEA"/>
          </a:solidFill>
          <a:ln w="12700" cap="rnd">
            <a:noFill/>
            <a:round/>
          </a:ln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8" name="Freeform 7"/>
          <p:cNvSpPr/>
          <p:nvPr/>
        </p:nvSpPr>
        <p:spPr bwMode="auto">
          <a:xfrm>
            <a:off x="7292946" y="3130531"/>
            <a:ext cx="1016000" cy="744538"/>
          </a:xfrm>
          <a:custGeom>
            <a:avLst/>
            <a:gdLst>
              <a:gd name="T0" fmla="*/ 2147483647 w 567"/>
              <a:gd name="T1" fmla="*/ 0 h 371"/>
              <a:gd name="T2" fmla="*/ 2147483647 w 567"/>
              <a:gd name="T3" fmla="*/ 2147483647 h 371"/>
              <a:gd name="T4" fmla="*/ 2147483647 w 567"/>
              <a:gd name="T5" fmla="*/ 2147483647 h 371"/>
              <a:gd name="T6" fmla="*/ 2147483647 w 567"/>
              <a:gd name="T7" fmla="*/ 2147483647 h 371"/>
              <a:gd name="T8" fmla="*/ 0 w 567"/>
              <a:gd name="T9" fmla="*/ 2147483647 h 3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7"/>
              <a:gd name="T16" fmla="*/ 0 h 371"/>
              <a:gd name="T17" fmla="*/ 567 w 567"/>
              <a:gd name="T18" fmla="*/ 371 h 3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7" h="371">
                <a:moveTo>
                  <a:pt x="567" y="0"/>
                </a:moveTo>
                <a:cubicBezTo>
                  <a:pt x="561" y="28"/>
                  <a:pt x="553" y="122"/>
                  <a:pt x="530" y="168"/>
                </a:cubicBezTo>
                <a:cubicBezTo>
                  <a:pt x="516" y="193"/>
                  <a:pt x="460" y="266"/>
                  <a:pt x="428" y="280"/>
                </a:cubicBezTo>
                <a:cubicBezTo>
                  <a:pt x="395" y="294"/>
                  <a:pt x="356" y="316"/>
                  <a:pt x="314" y="328"/>
                </a:cubicBezTo>
                <a:cubicBezTo>
                  <a:pt x="241" y="341"/>
                  <a:pt x="52" y="364"/>
                  <a:pt x="0" y="371"/>
                </a:cubicBezTo>
              </a:path>
            </a:pathLst>
          </a:custGeom>
          <a:noFill/>
          <a:ln w="38100">
            <a:solidFill>
              <a:srgbClr val="333399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" name="Freeform 8"/>
          <p:cNvSpPr/>
          <p:nvPr/>
        </p:nvSpPr>
        <p:spPr bwMode="auto">
          <a:xfrm>
            <a:off x="3284508" y="2779695"/>
            <a:ext cx="1047750" cy="1081087"/>
          </a:xfrm>
          <a:custGeom>
            <a:avLst/>
            <a:gdLst>
              <a:gd name="T0" fmla="*/ 2147483647 w 759"/>
              <a:gd name="T1" fmla="*/ 0 h 664"/>
              <a:gd name="T2" fmla="*/ 2147483647 w 759"/>
              <a:gd name="T3" fmla="*/ 2147483647 h 664"/>
              <a:gd name="T4" fmla="*/ 2147483647 w 759"/>
              <a:gd name="T5" fmla="*/ 2147483647 h 664"/>
              <a:gd name="T6" fmla="*/ 2147483647 w 759"/>
              <a:gd name="T7" fmla="*/ 2147483647 h 664"/>
              <a:gd name="T8" fmla="*/ 2147483647 w 759"/>
              <a:gd name="T9" fmla="*/ 2147483647 h 664"/>
              <a:gd name="T10" fmla="*/ 2147483647 w 759"/>
              <a:gd name="T11" fmla="*/ 2147483647 h 664"/>
              <a:gd name="T12" fmla="*/ 2147483647 w 759"/>
              <a:gd name="T13" fmla="*/ 2147483647 h 664"/>
              <a:gd name="T14" fmla="*/ 2147483647 w 759"/>
              <a:gd name="T15" fmla="*/ 2147483647 h 6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59"/>
              <a:gd name="T25" fmla="*/ 0 h 664"/>
              <a:gd name="T26" fmla="*/ 759 w 759"/>
              <a:gd name="T27" fmla="*/ 664 h 66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59" h="664">
                <a:moveTo>
                  <a:pt x="7" y="0"/>
                </a:moveTo>
                <a:cubicBezTo>
                  <a:pt x="8" y="71"/>
                  <a:pt x="0" y="333"/>
                  <a:pt x="15" y="424"/>
                </a:cubicBezTo>
                <a:cubicBezTo>
                  <a:pt x="30" y="515"/>
                  <a:pt x="77" y="520"/>
                  <a:pt x="100" y="545"/>
                </a:cubicBezTo>
                <a:lnTo>
                  <a:pt x="154" y="571"/>
                </a:lnTo>
                <a:lnTo>
                  <a:pt x="190" y="591"/>
                </a:lnTo>
                <a:lnTo>
                  <a:pt x="351" y="633"/>
                </a:lnTo>
                <a:lnTo>
                  <a:pt x="583" y="664"/>
                </a:lnTo>
                <a:lnTo>
                  <a:pt x="759" y="664"/>
                </a:lnTo>
              </a:path>
            </a:pathLst>
          </a:custGeom>
          <a:noFill/>
          <a:ln w="38100" cap="rnd">
            <a:solidFill>
              <a:srgbClr val="333399"/>
            </a:solidFill>
            <a:round/>
          </a:ln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5375247" y="3713145"/>
            <a:ext cx="952185" cy="39754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kumimoji="1" lang="zh-CN" altLang="en-US" sz="2000">
                <a:solidFill>
                  <a:srgbClr val="333399"/>
                </a:solidFill>
                <a:ea typeface="黑体" panose="02010609060101010101" pitchFamily="49" charset="-122"/>
              </a:rPr>
              <a:t>因特网</a:t>
            </a:r>
            <a:endParaRPr kumimoji="1" lang="zh-CN" altLang="en-US" sz="2000">
              <a:solidFill>
                <a:srgbClr val="333399"/>
              </a:solidFill>
              <a:ea typeface="黑体" panose="02010609060101010101" pitchFamily="49" charset="-122"/>
            </a:endParaRP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8308873" y="1564194"/>
            <a:ext cx="3225828" cy="3359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lnSpc>
                <a:spcPct val="80000"/>
              </a:lnSpc>
            </a:pPr>
            <a:r>
              <a:rPr kumimoji="1" lang="zh-CN" altLang="en-US" sz="2000" dirty="0">
                <a:solidFill>
                  <a:srgbClr val="333399"/>
                </a:solidFill>
                <a:ea typeface="黑体" panose="02010609060101010101" pitchFamily="49" charset="-122"/>
              </a:rPr>
              <a:t>服务器</a:t>
            </a:r>
            <a:r>
              <a:rPr kumimoji="1" lang="en-US" altLang="zh-CN" sz="2000" dirty="0" err="1">
                <a:solidFill>
                  <a:srgbClr val="333399"/>
                </a:solidFill>
                <a:ea typeface="黑体" panose="02010609060101010101" pitchFamily="49" charset="-122"/>
              </a:rPr>
              <a:t>www.bupt.edu.cn</a:t>
            </a:r>
            <a:endParaRPr kumimoji="1" lang="en-US" altLang="zh-CN" sz="2000" dirty="0">
              <a:solidFill>
                <a:srgbClr val="333399"/>
              </a:solidFill>
              <a:ea typeface="黑体" panose="02010609060101010101" pitchFamily="49" charset="-122"/>
            </a:endParaRPr>
          </a:p>
        </p:txBody>
      </p: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4549143" y="1052813"/>
            <a:ext cx="2236191" cy="397545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kumimoji="1" lang="zh-CN" altLang="zh-CN" sz="2000" dirty="0">
                <a:solidFill>
                  <a:srgbClr val="333399"/>
                </a:solidFill>
                <a:ea typeface="黑体" panose="02010609060101010101" pitchFamily="49" charset="-122"/>
              </a:rPr>
              <a:t>链接到</a:t>
            </a:r>
            <a:r>
              <a:rPr kumimoji="1" lang="en-US" altLang="zh-CN" sz="2000" dirty="0">
                <a:solidFill>
                  <a:srgbClr val="333399"/>
                </a:solidFill>
                <a:ea typeface="黑体" panose="02010609060101010101" pitchFamily="49" charset="-122"/>
              </a:rPr>
              <a:t>URL</a:t>
            </a:r>
            <a:r>
              <a:rPr kumimoji="1" lang="zh-CN" altLang="en-US" sz="2000" dirty="0">
                <a:solidFill>
                  <a:srgbClr val="333399"/>
                </a:solidFill>
                <a:ea typeface="黑体" panose="02010609060101010101" pitchFamily="49" charset="-122"/>
              </a:rPr>
              <a:t>的超链</a:t>
            </a:r>
            <a:endParaRPr kumimoji="1" lang="zh-CN" altLang="en-US" sz="2000" dirty="0">
              <a:solidFill>
                <a:srgbClr val="333399"/>
              </a:solidFill>
              <a:ea typeface="黑体" panose="02010609060101010101" pitchFamily="49" charset="-122"/>
            </a:endParaRPr>
          </a:p>
        </p:txBody>
      </p:sp>
      <p:sp>
        <p:nvSpPr>
          <p:cNvPr id="33" name="Rectangle 12"/>
          <p:cNvSpPr>
            <a:spLocks noChangeArrowheads="1"/>
          </p:cNvSpPr>
          <p:nvPr/>
        </p:nvSpPr>
        <p:spPr bwMode="auto">
          <a:xfrm>
            <a:off x="4812954" y="3186094"/>
            <a:ext cx="1915795" cy="39624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kumimoji="1" lang="en-US" altLang="zh-CN" sz="2000">
                <a:solidFill>
                  <a:srgbClr val="333399"/>
                </a:solidFill>
                <a:ea typeface="黑体" panose="02010609060101010101" pitchFamily="49" charset="-122"/>
              </a:rPr>
              <a:t> </a:t>
            </a:r>
            <a:r>
              <a:rPr kumimoji="1" lang="zh-CN" altLang="en-US" sz="2000">
                <a:solidFill>
                  <a:srgbClr val="333399"/>
                </a:solidFill>
                <a:ea typeface="黑体" panose="02010609060101010101" pitchFamily="49" charset="-122"/>
              </a:rPr>
              <a:t>使用 </a:t>
            </a:r>
            <a:r>
              <a:rPr kumimoji="1" lang="en-US" altLang="zh-CN" sz="2000">
                <a:solidFill>
                  <a:srgbClr val="333399"/>
                </a:solidFill>
                <a:ea typeface="黑体" panose="02010609060101010101" pitchFamily="49" charset="-122"/>
              </a:rPr>
              <a:t>TCP </a:t>
            </a:r>
            <a:r>
              <a:rPr kumimoji="1" lang="zh-CN" altLang="en-US" sz="2000">
                <a:solidFill>
                  <a:srgbClr val="333399"/>
                </a:solidFill>
                <a:ea typeface="黑体" panose="02010609060101010101" pitchFamily="49" charset="-122"/>
              </a:rPr>
              <a:t>连接</a:t>
            </a:r>
            <a:endParaRPr kumimoji="1" lang="zh-CN" altLang="en-US" sz="2000">
              <a:solidFill>
                <a:srgbClr val="333399"/>
              </a:solidFill>
              <a:ea typeface="黑体" panose="02010609060101010101" pitchFamily="49" charset="-122"/>
            </a:endParaRPr>
          </a:p>
        </p:txBody>
      </p:sp>
      <p:sp>
        <p:nvSpPr>
          <p:cNvPr id="34" name="Rectangle 13"/>
          <p:cNvSpPr>
            <a:spLocks noChangeArrowheads="1"/>
          </p:cNvSpPr>
          <p:nvPr/>
        </p:nvSpPr>
        <p:spPr bwMode="auto">
          <a:xfrm>
            <a:off x="4049684" y="1922445"/>
            <a:ext cx="1111250" cy="365760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>
              <a:lnSpc>
                <a:spcPct val="90000"/>
              </a:lnSpc>
            </a:pPr>
            <a:r>
              <a:rPr kumimoji="1" lang="en-US" altLang="zh-CN" sz="2000" dirty="0">
                <a:solidFill>
                  <a:srgbClr val="333399"/>
                </a:solidFill>
                <a:ea typeface="黑体" panose="02010609060101010101" pitchFamily="49" charset="-122"/>
              </a:rPr>
              <a:t>Browser</a:t>
            </a:r>
            <a:endParaRPr kumimoji="1" lang="en-US" altLang="zh-CN" sz="2000" dirty="0">
              <a:solidFill>
                <a:srgbClr val="333399"/>
              </a:solidFill>
              <a:ea typeface="黑体" panose="02010609060101010101" pitchFamily="49" charset="-122"/>
            </a:endParaRPr>
          </a:p>
        </p:txBody>
      </p:sp>
      <p:sp>
        <p:nvSpPr>
          <p:cNvPr id="35" name="Rectangle 14"/>
          <p:cNvSpPr>
            <a:spLocks noChangeArrowheads="1"/>
          </p:cNvSpPr>
          <p:nvPr/>
        </p:nvSpPr>
        <p:spPr bwMode="auto">
          <a:xfrm>
            <a:off x="6427759" y="1922444"/>
            <a:ext cx="1520190" cy="365760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>
              <a:lnSpc>
                <a:spcPct val="90000"/>
              </a:lnSpc>
            </a:pPr>
            <a:r>
              <a:rPr kumimoji="1" lang="en-US" altLang="zh-CN" sz="2000">
                <a:solidFill>
                  <a:srgbClr val="333399"/>
                </a:solidFill>
                <a:ea typeface="黑体" panose="02010609060101010101" pitchFamily="49" charset="-122"/>
              </a:rPr>
              <a:t>Web Server</a:t>
            </a:r>
            <a:endParaRPr kumimoji="1" lang="en-US" altLang="zh-CN" sz="2000">
              <a:solidFill>
                <a:srgbClr val="333399"/>
              </a:solidFill>
              <a:ea typeface="黑体" panose="02010609060101010101" pitchFamily="49" charset="-122"/>
            </a:endParaRPr>
          </a:p>
        </p:txBody>
      </p: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4889788" y="2295507"/>
            <a:ext cx="1746250" cy="396240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kumimoji="1" lang="en-US" altLang="zh-CN" sz="2000">
                <a:solidFill>
                  <a:srgbClr val="333399"/>
                </a:solidFill>
                <a:ea typeface="黑体" panose="02010609060101010101" pitchFamily="49" charset="-122"/>
              </a:rPr>
              <a:t>HTTP/HTTPS</a:t>
            </a:r>
            <a:endParaRPr kumimoji="1" lang="zh-CN" altLang="en-US" sz="2000">
              <a:solidFill>
                <a:srgbClr val="333399"/>
              </a:solidFill>
              <a:ea typeface="黑体" panose="02010609060101010101" pitchFamily="49" charset="-122"/>
            </a:endParaRPr>
          </a:p>
        </p:txBody>
      </p:sp>
      <p:sp>
        <p:nvSpPr>
          <p:cNvPr id="37" name="Rectangle 16"/>
          <p:cNvSpPr>
            <a:spLocks noChangeArrowheads="1"/>
          </p:cNvSpPr>
          <p:nvPr/>
        </p:nvSpPr>
        <p:spPr bwMode="auto">
          <a:xfrm>
            <a:off x="2479328" y="1430319"/>
            <a:ext cx="942340" cy="39624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kumimoji="1" lang="zh-CN" altLang="en-US" sz="2000" dirty="0">
                <a:solidFill>
                  <a:srgbClr val="333399"/>
                </a:solidFill>
                <a:ea typeface="黑体" panose="02010609060101010101" pitchFamily="49" charset="-122"/>
              </a:rPr>
              <a:t>客户</a:t>
            </a:r>
            <a:r>
              <a:rPr kumimoji="1" lang="zh-CN" altLang="en-US" sz="2000" dirty="0">
                <a:solidFill>
                  <a:srgbClr val="333399"/>
                </a:solidFill>
                <a:ea typeface="黑体" panose="02010609060101010101" pitchFamily="49" charset="-122"/>
              </a:rPr>
              <a:t>端</a:t>
            </a:r>
            <a:endParaRPr kumimoji="1" lang="zh-CN" altLang="en-US" sz="2000" dirty="0">
              <a:solidFill>
                <a:srgbClr val="333399"/>
              </a:solidFill>
              <a:ea typeface="黑体" panose="02010609060101010101" pitchFamily="49" charset="-122"/>
            </a:endParaRPr>
          </a:p>
        </p:txBody>
      </p:sp>
      <p:sp>
        <p:nvSpPr>
          <p:cNvPr id="39" name="Freeform 18"/>
          <p:cNvSpPr/>
          <p:nvPr/>
        </p:nvSpPr>
        <p:spPr bwMode="auto">
          <a:xfrm>
            <a:off x="2860646" y="1900220"/>
            <a:ext cx="741362" cy="555625"/>
          </a:xfrm>
          <a:custGeom>
            <a:avLst/>
            <a:gdLst>
              <a:gd name="T0" fmla="*/ 2147483647 w 463"/>
              <a:gd name="T1" fmla="*/ 0 h 322"/>
              <a:gd name="T2" fmla="*/ 2147483647 w 463"/>
              <a:gd name="T3" fmla="*/ 0 h 322"/>
              <a:gd name="T4" fmla="*/ 2147483647 w 463"/>
              <a:gd name="T5" fmla="*/ 2147483647 h 322"/>
              <a:gd name="T6" fmla="*/ 0 w 463"/>
              <a:gd name="T7" fmla="*/ 2147483647 h 322"/>
              <a:gd name="T8" fmla="*/ 2147483647 w 463"/>
              <a:gd name="T9" fmla="*/ 0 h 3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3"/>
              <a:gd name="T16" fmla="*/ 0 h 322"/>
              <a:gd name="T17" fmla="*/ 463 w 463"/>
              <a:gd name="T18" fmla="*/ 322 h 3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3" h="322">
                <a:moveTo>
                  <a:pt x="17" y="0"/>
                </a:moveTo>
                <a:lnTo>
                  <a:pt x="462" y="0"/>
                </a:lnTo>
                <a:lnTo>
                  <a:pt x="443" y="321"/>
                </a:lnTo>
                <a:lnTo>
                  <a:pt x="0" y="304"/>
                </a:lnTo>
                <a:lnTo>
                  <a:pt x="17" y="0"/>
                </a:lnTo>
              </a:path>
            </a:pathLst>
          </a:custGeom>
          <a:noFill/>
          <a:ln w="12700" cap="rnd">
            <a:noFill/>
            <a:round/>
          </a:ln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0" name="Rectangle 19"/>
          <p:cNvSpPr>
            <a:spLocks noChangeArrowheads="1"/>
          </p:cNvSpPr>
          <p:nvPr/>
        </p:nvSpPr>
        <p:spPr bwMode="auto">
          <a:xfrm>
            <a:off x="2562860" y="1961515"/>
            <a:ext cx="1337945" cy="304165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square" lIns="90488" tIns="44450" rIns="90488" bIns="44450">
            <a:spAutoFit/>
          </a:bodyPr>
          <a:lstStyle/>
          <a:p>
            <a:pPr algn="l" eaLnBrk="0" hangingPunct="0"/>
            <a:r>
              <a:rPr kumimoji="1" lang="zh-CN" altLang="en-US" sz="1400">
                <a:solidFill>
                  <a:srgbClr val="333399"/>
                </a:solidFill>
                <a:ea typeface="黑体" panose="02010609060101010101" pitchFamily="49" charset="-122"/>
              </a:rPr>
              <a:t>北京邮电大学</a:t>
            </a:r>
            <a:endParaRPr kumimoji="1" lang="zh-CN" altLang="en-US" sz="1400">
              <a:solidFill>
                <a:srgbClr val="333399"/>
              </a:solidFill>
              <a:ea typeface="黑体" panose="02010609060101010101" pitchFamily="49" charset="-122"/>
            </a:endParaRPr>
          </a:p>
        </p:txBody>
      </p:sp>
      <p:sp>
        <p:nvSpPr>
          <p:cNvPr id="41" name="Line 20"/>
          <p:cNvSpPr>
            <a:spLocks noChangeShapeType="1"/>
          </p:cNvSpPr>
          <p:nvPr/>
        </p:nvSpPr>
        <p:spPr bwMode="auto">
          <a:xfrm>
            <a:off x="2734310" y="2259330"/>
            <a:ext cx="942340" cy="63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Line 22"/>
          <p:cNvSpPr>
            <a:spLocks noChangeShapeType="1"/>
          </p:cNvSpPr>
          <p:nvPr/>
        </p:nvSpPr>
        <p:spPr bwMode="auto">
          <a:xfrm>
            <a:off x="7191347" y="2427269"/>
            <a:ext cx="509587" cy="25400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tailEnd type="triangl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Line 23"/>
          <p:cNvSpPr>
            <a:spLocks noChangeShapeType="1"/>
          </p:cNvSpPr>
          <p:nvPr/>
        </p:nvSpPr>
        <p:spPr bwMode="auto">
          <a:xfrm flipH="1">
            <a:off x="3709958" y="2343131"/>
            <a:ext cx="509588" cy="338138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tailEnd type="triangl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Freeform 25"/>
          <p:cNvSpPr/>
          <p:nvPr/>
        </p:nvSpPr>
        <p:spPr bwMode="auto">
          <a:xfrm>
            <a:off x="3540096" y="2787631"/>
            <a:ext cx="4330700" cy="820738"/>
          </a:xfrm>
          <a:custGeom>
            <a:avLst/>
            <a:gdLst>
              <a:gd name="T0" fmla="*/ 0 w 2448"/>
              <a:gd name="T1" fmla="*/ 0 h 852"/>
              <a:gd name="T2" fmla="*/ 0 w 2448"/>
              <a:gd name="T3" fmla="*/ 2147483647 h 852"/>
              <a:gd name="T4" fmla="*/ 2147483647 w 2448"/>
              <a:gd name="T5" fmla="*/ 2147483647 h 852"/>
              <a:gd name="T6" fmla="*/ 2147483647 w 2448"/>
              <a:gd name="T7" fmla="*/ 2147483647 h 852"/>
              <a:gd name="T8" fmla="*/ 2147483647 w 2448"/>
              <a:gd name="T9" fmla="*/ 2147483647 h 852"/>
              <a:gd name="T10" fmla="*/ 2147483647 w 2448"/>
              <a:gd name="T11" fmla="*/ 2147483647 h 852"/>
              <a:gd name="T12" fmla="*/ 2147483647 w 2448"/>
              <a:gd name="T13" fmla="*/ 2147483647 h 852"/>
              <a:gd name="T14" fmla="*/ 2147483647 w 2448"/>
              <a:gd name="T15" fmla="*/ 2147483647 h 852"/>
              <a:gd name="T16" fmla="*/ 2147483647 w 2448"/>
              <a:gd name="T17" fmla="*/ 2147483647 h 852"/>
              <a:gd name="T18" fmla="*/ 2147483647 w 2448"/>
              <a:gd name="T19" fmla="*/ 2147483647 h 852"/>
              <a:gd name="T20" fmla="*/ 2147483647 w 2448"/>
              <a:gd name="T21" fmla="*/ 2147483647 h 852"/>
              <a:gd name="T22" fmla="*/ 2147483647 w 2448"/>
              <a:gd name="T23" fmla="*/ 2147483647 h 852"/>
              <a:gd name="T24" fmla="*/ 2147483647 w 2448"/>
              <a:gd name="T25" fmla="*/ 2147483647 h 852"/>
              <a:gd name="T26" fmla="*/ 2147483647 w 2448"/>
              <a:gd name="T27" fmla="*/ 2147483647 h 852"/>
              <a:gd name="T28" fmla="*/ 2147483647 w 2448"/>
              <a:gd name="T29" fmla="*/ 2147483647 h 852"/>
              <a:gd name="T30" fmla="*/ 2147483647 w 2448"/>
              <a:gd name="T31" fmla="*/ 2147483647 h 85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448"/>
              <a:gd name="T49" fmla="*/ 0 h 852"/>
              <a:gd name="T50" fmla="*/ 2448 w 2448"/>
              <a:gd name="T51" fmla="*/ 852 h 85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448" h="852">
                <a:moveTo>
                  <a:pt x="0" y="0"/>
                </a:moveTo>
                <a:lnTo>
                  <a:pt x="0" y="608"/>
                </a:lnTo>
                <a:lnTo>
                  <a:pt x="6" y="651"/>
                </a:lnTo>
                <a:lnTo>
                  <a:pt x="24" y="699"/>
                </a:lnTo>
                <a:lnTo>
                  <a:pt x="66" y="750"/>
                </a:lnTo>
                <a:lnTo>
                  <a:pt x="144" y="793"/>
                </a:lnTo>
                <a:lnTo>
                  <a:pt x="282" y="830"/>
                </a:lnTo>
                <a:lnTo>
                  <a:pt x="432" y="852"/>
                </a:lnTo>
                <a:lnTo>
                  <a:pt x="816" y="852"/>
                </a:lnTo>
                <a:lnTo>
                  <a:pt x="2135" y="852"/>
                </a:lnTo>
                <a:lnTo>
                  <a:pt x="2250" y="837"/>
                </a:lnTo>
                <a:lnTo>
                  <a:pt x="2315" y="815"/>
                </a:lnTo>
                <a:lnTo>
                  <a:pt x="2394" y="757"/>
                </a:lnTo>
                <a:lnTo>
                  <a:pt x="2436" y="680"/>
                </a:lnTo>
                <a:lnTo>
                  <a:pt x="2448" y="615"/>
                </a:lnTo>
                <a:lnTo>
                  <a:pt x="2448" y="18"/>
                </a:lnTo>
              </a:path>
            </a:pathLst>
          </a:custGeom>
          <a:noFill/>
          <a:ln w="38100">
            <a:solidFill>
              <a:srgbClr val="333399"/>
            </a:solidFill>
            <a:prstDash val="sysDot"/>
            <a:round/>
            <a:headEnd type="triangle" w="sm" len="lg"/>
            <a:tailEnd type="triangle" w="sm" len="lg"/>
          </a:ln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7" name="Line 26"/>
          <p:cNvSpPr>
            <a:spLocks noChangeShapeType="1"/>
          </p:cNvSpPr>
          <p:nvPr/>
        </p:nvSpPr>
        <p:spPr bwMode="auto">
          <a:xfrm flipV="1">
            <a:off x="3794097" y="2736831"/>
            <a:ext cx="3906837" cy="0"/>
          </a:xfrm>
          <a:prstGeom prst="line">
            <a:avLst/>
          </a:prstGeom>
          <a:noFill/>
          <a:ln w="76200">
            <a:solidFill>
              <a:srgbClr val="333399"/>
            </a:solidFill>
            <a:round/>
            <a:headEnd type="triangle" w="sm" len="lg"/>
            <a:tailEnd type="triangl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Line 27"/>
          <p:cNvSpPr>
            <a:spLocks noChangeShapeType="1"/>
          </p:cNvSpPr>
          <p:nvPr/>
        </p:nvSpPr>
        <p:spPr bwMode="auto">
          <a:xfrm rot="16200000" flipH="1">
            <a:off x="8102572" y="2789220"/>
            <a:ext cx="288925" cy="1936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sm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Freeform 28"/>
          <p:cNvSpPr/>
          <p:nvPr/>
        </p:nvSpPr>
        <p:spPr bwMode="auto">
          <a:xfrm>
            <a:off x="3259455" y="1416050"/>
            <a:ext cx="4951095" cy="576580"/>
          </a:xfrm>
          <a:custGeom>
            <a:avLst/>
            <a:gdLst>
              <a:gd name="T0" fmla="*/ 0 w 2454"/>
              <a:gd name="T1" fmla="*/ 2147483647 h 332"/>
              <a:gd name="T2" fmla="*/ 2147483647 w 2454"/>
              <a:gd name="T3" fmla="*/ 2147483647 h 332"/>
              <a:gd name="T4" fmla="*/ 2147483647 w 2454"/>
              <a:gd name="T5" fmla="*/ 2147483647 h 332"/>
              <a:gd name="T6" fmla="*/ 2147483647 w 2454"/>
              <a:gd name="T7" fmla="*/ 2147483647 h 332"/>
              <a:gd name="T8" fmla="*/ 2147483647 w 2454"/>
              <a:gd name="T9" fmla="*/ 2147483647 h 332"/>
              <a:gd name="T10" fmla="*/ 2147483647 w 2454"/>
              <a:gd name="T11" fmla="*/ 2147483647 h 332"/>
              <a:gd name="T12" fmla="*/ 2147483647 w 2454"/>
              <a:gd name="T13" fmla="*/ 2147483647 h 3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54"/>
              <a:gd name="T22" fmla="*/ 0 h 332"/>
              <a:gd name="T23" fmla="*/ 2454 w 2454"/>
              <a:gd name="T24" fmla="*/ 332 h 3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54" h="332">
                <a:moveTo>
                  <a:pt x="0" y="332"/>
                </a:moveTo>
                <a:cubicBezTo>
                  <a:pt x="56" y="300"/>
                  <a:pt x="211" y="189"/>
                  <a:pt x="336" y="140"/>
                </a:cubicBezTo>
                <a:cubicBezTo>
                  <a:pt x="461" y="91"/>
                  <a:pt x="595" y="61"/>
                  <a:pt x="753" y="38"/>
                </a:cubicBezTo>
                <a:cubicBezTo>
                  <a:pt x="911" y="15"/>
                  <a:pt x="1120" y="0"/>
                  <a:pt x="1287" y="2"/>
                </a:cubicBezTo>
                <a:cubicBezTo>
                  <a:pt x="1454" y="4"/>
                  <a:pt x="1606" y="28"/>
                  <a:pt x="1756" y="50"/>
                </a:cubicBezTo>
                <a:cubicBezTo>
                  <a:pt x="1907" y="71"/>
                  <a:pt x="2075" y="102"/>
                  <a:pt x="2191" y="129"/>
                </a:cubicBezTo>
                <a:cubicBezTo>
                  <a:pt x="2307" y="156"/>
                  <a:pt x="2400" y="194"/>
                  <a:pt x="2454" y="212"/>
                </a:cubicBezTo>
              </a:path>
            </a:pathLst>
          </a:custGeom>
          <a:noFill/>
          <a:ln w="76200">
            <a:solidFill>
              <a:schemeClr val="hlink"/>
            </a:solidFill>
            <a:round/>
            <a:tailEnd type="triangle" w="med" len="lg"/>
          </a:ln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0" name="Line 29"/>
          <p:cNvSpPr>
            <a:spLocks noChangeShapeType="1"/>
          </p:cNvSpPr>
          <p:nvPr/>
        </p:nvSpPr>
        <p:spPr bwMode="auto">
          <a:xfrm>
            <a:off x="3200371" y="3994131"/>
            <a:ext cx="0" cy="2863869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Line 30"/>
          <p:cNvSpPr>
            <a:spLocks noChangeShapeType="1"/>
          </p:cNvSpPr>
          <p:nvPr/>
        </p:nvSpPr>
        <p:spPr bwMode="auto">
          <a:xfrm>
            <a:off x="8343871" y="3994131"/>
            <a:ext cx="0" cy="2863869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2" name="Group 31"/>
          <p:cNvGrpSpPr/>
          <p:nvPr/>
        </p:nvGrpSpPr>
        <p:grpSpPr bwMode="auto">
          <a:xfrm>
            <a:off x="3200371" y="4457682"/>
            <a:ext cx="5143500" cy="396875"/>
            <a:chOff x="1149" y="2704"/>
            <a:chExt cx="3240" cy="250"/>
          </a:xfrm>
        </p:grpSpPr>
        <p:sp>
          <p:nvSpPr>
            <p:cNvPr id="53" name="Line 32"/>
            <p:cNvSpPr>
              <a:spLocks noChangeShapeType="1"/>
            </p:cNvSpPr>
            <p:nvPr/>
          </p:nvSpPr>
          <p:spPr bwMode="auto">
            <a:xfrm>
              <a:off x="1149" y="2836"/>
              <a:ext cx="3240" cy="0"/>
            </a:xfrm>
            <a:prstGeom prst="line">
              <a:avLst/>
            </a:prstGeom>
            <a:noFill/>
            <a:ln w="38100">
              <a:solidFill>
                <a:srgbClr val="333399"/>
              </a:solidFill>
              <a:prstDash val="sysDot"/>
              <a:round/>
              <a:headEnd type="triangle" w="med" len="lg"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Text Box 33"/>
            <p:cNvSpPr txBox="1">
              <a:spLocks noChangeArrowheads="1"/>
            </p:cNvSpPr>
            <p:nvPr/>
          </p:nvSpPr>
          <p:spPr bwMode="auto">
            <a:xfrm>
              <a:off x="2176" y="2704"/>
              <a:ext cx="1165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2000">
                  <a:solidFill>
                    <a:srgbClr val="333399"/>
                  </a:solidFill>
                  <a:ea typeface="黑体" panose="02010609060101010101" pitchFamily="49" charset="-122"/>
                </a:rPr>
                <a:t>建立 </a:t>
              </a:r>
              <a:r>
                <a:rPr kumimoji="1" lang="en-US" altLang="zh-CN" sz="2000">
                  <a:solidFill>
                    <a:srgbClr val="333399"/>
                  </a:solidFill>
                  <a:ea typeface="黑体" panose="02010609060101010101" pitchFamily="49" charset="-122"/>
                </a:rPr>
                <a:t>TCP </a:t>
              </a:r>
              <a:r>
                <a:rPr kumimoji="1" lang="zh-CN" altLang="en-US" sz="2000">
                  <a:solidFill>
                    <a:srgbClr val="333399"/>
                  </a:solidFill>
                  <a:ea typeface="黑体" panose="02010609060101010101" pitchFamily="49" charset="-122"/>
                </a:rPr>
                <a:t>连接</a:t>
              </a:r>
              <a:endParaRPr kumimoji="1" lang="zh-CN" altLang="en-US" sz="2000">
                <a:solidFill>
                  <a:srgbClr val="333399"/>
                </a:solidFill>
                <a:ea typeface="黑体" panose="02010609060101010101" pitchFamily="49" charset="-122"/>
              </a:endParaRPr>
            </a:p>
          </p:txBody>
        </p:sp>
      </p:grpSp>
      <p:grpSp>
        <p:nvGrpSpPr>
          <p:cNvPr id="55" name="Group 34"/>
          <p:cNvGrpSpPr/>
          <p:nvPr/>
        </p:nvGrpSpPr>
        <p:grpSpPr bwMode="auto">
          <a:xfrm>
            <a:off x="3200371" y="6330940"/>
            <a:ext cx="5143500" cy="400051"/>
            <a:chOff x="1149" y="3884"/>
            <a:chExt cx="3240" cy="252"/>
          </a:xfrm>
        </p:grpSpPr>
        <p:sp>
          <p:nvSpPr>
            <p:cNvPr id="56" name="Line 35"/>
            <p:cNvSpPr>
              <a:spLocks noChangeShapeType="1"/>
            </p:cNvSpPr>
            <p:nvPr/>
          </p:nvSpPr>
          <p:spPr bwMode="auto">
            <a:xfrm>
              <a:off x="1149" y="4012"/>
              <a:ext cx="3240" cy="0"/>
            </a:xfrm>
            <a:prstGeom prst="line">
              <a:avLst/>
            </a:prstGeom>
            <a:noFill/>
            <a:ln w="38100">
              <a:solidFill>
                <a:srgbClr val="333399"/>
              </a:solidFill>
              <a:prstDash val="sysDot"/>
              <a:round/>
              <a:headEnd type="triangle" w="med" len="lg"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Text Box 36"/>
            <p:cNvSpPr txBox="1">
              <a:spLocks noChangeArrowheads="1"/>
            </p:cNvSpPr>
            <p:nvPr/>
          </p:nvSpPr>
          <p:spPr bwMode="auto">
            <a:xfrm>
              <a:off x="2176" y="3884"/>
              <a:ext cx="1170" cy="2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2000">
                  <a:solidFill>
                    <a:srgbClr val="333399"/>
                  </a:solidFill>
                  <a:ea typeface="黑体" panose="02010609060101010101" pitchFamily="49" charset="-122"/>
                </a:rPr>
                <a:t>释放 </a:t>
              </a:r>
              <a:r>
                <a:rPr kumimoji="1" lang="en-US" altLang="zh-CN" sz="2000">
                  <a:solidFill>
                    <a:srgbClr val="333399"/>
                  </a:solidFill>
                  <a:ea typeface="黑体" panose="02010609060101010101" pitchFamily="49" charset="-122"/>
                </a:rPr>
                <a:t>TCP </a:t>
              </a:r>
              <a:r>
                <a:rPr kumimoji="1" lang="zh-CN" altLang="en-US" sz="2000">
                  <a:solidFill>
                    <a:srgbClr val="333399"/>
                  </a:solidFill>
                  <a:ea typeface="黑体" panose="02010609060101010101" pitchFamily="49" charset="-122"/>
                </a:rPr>
                <a:t>连接</a:t>
              </a:r>
              <a:endParaRPr kumimoji="1" lang="zh-CN" altLang="en-US" sz="2000">
                <a:solidFill>
                  <a:srgbClr val="333399"/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58" name="Line 37"/>
          <p:cNvSpPr>
            <a:spLocks noChangeShapeType="1"/>
          </p:cNvSpPr>
          <p:nvPr/>
        </p:nvSpPr>
        <p:spPr bwMode="auto">
          <a:xfrm>
            <a:off x="8586759" y="3160695"/>
            <a:ext cx="517525" cy="160337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tailEnd type="triangle" w="sm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" name="Text Box 38"/>
          <p:cNvSpPr txBox="1">
            <a:spLocks noChangeArrowheads="1"/>
          </p:cNvSpPr>
          <p:nvPr/>
        </p:nvSpPr>
        <p:spPr bwMode="auto">
          <a:xfrm>
            <a:off x="8872508" y="2390756"/>
            <a:ext cx="1125538" cy="1708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kumimoji="1" lang="zh-CN" altLang="en-US" sz="10600">
                <a:solidFill>
                  <a:srgbClr val="333399"/>
                </a:solidFill>
                <a:ea typeface="黑体" panose="02010609060101010101" pitchFamily="49" charset="-122"/>
                <a:sym typeface="Wingdings" panose="05000000000000000000" pitchFamily="2" charset="2"/>
              </a:rPr>
              <a:t></a:t>
            </a:r>
            <a:endParaRPr kumimoji="1" lang="zh-CN" altLang="en-US" sz="10600">
              <a:solidFill>
                <a:srgbClr val="333399"/>
              </a:solidFill>
              <a:ea typeface="黑体" panose="02010609060101010101" pitchFamily="49" charset="-122"/>
            </a:endParaRPr>
          </a:p>
        </p:txBody>
      </p:sp>
      <p:sp>
        <p:nvSpPr>
          <p:cNvPr id="60" name="AutoShape 39"/>
          <p:cNvSpPr>
            <a:spLocks noChangeArrowheads="1"/>
          </p:cNvSpPr>
          <p:nvPr/>
        </p:nvSpPr>
        <p:spPr bwMode="auto">
          <a:xfrm>
            <a:off x="8051771" y="2970194"/>
            <a:ext cx="595312" cy="252412"/>
          </a:xfrm>
          <a:prstGeom prst="can">
            <a:avLst>
              <a:gd name="adj" fmla="val 39583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1" name="Rectangle 40"/>
          <p:cNvSpPr>
            <a:spLocks noChangeArrowheads="1"/>
          </p:cNvSpPr>
          <p:nvPr/>
        </p:nvSpPr>
        <p:spPr bwMode="auto">
          <a:xfrm>
            <a:off x="7081808" y="6016607"/>
            <a:ext cx="776288" cy="1762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62" name="Group 41"/>
          <p:cNvGrpSpPr/>
          <p:nvPr/>
        </p:nvGrpSpPr>
        <p:grpSpPr bwMode="auto">
          <a:xfrm>
            <a:off x="3227359" y="5033944"/>
            <a:ext cx="6105525" cy="1708150"/>
            <a:chOff x="1166" y="3067"/>
            <a:chExt cx="3846" cy="1076"/>
          </a:xfrm>
        </p:grpSpPr>
        <p:grpSp>
          <p:nvGrpSpPr>
            <p:cNvPr id="63" name="Group 42"/>
            <p:cNvGrpSpPr/>
            <p:nvPr/>
          </p:nvGrpSpPr>
          <p:grpSpPr bwMode="auto">
            <a:xfrm>
              <a:off x="1166" y="3299"/>
              <a:ext cx="3846" cy="479"/>
              <a:chOff x="1166" y="3299"/>
              <a:chExt cx="3846" cy="479"/>
            </a:xfrm>
          </p:grpSpPr>
          <p:grpSp>
            <p:nvGrpSpPr>
              <p:cNvPr id="65" name="Group 43"/>
              <p:cNvGrpSpPr/>
              <p:nvPr/>
            </p:nvGrpSpPr>
            <p:grpSpPr bwMode="auto">
              <a:xfrm>
                <a:off x="1166" y="3475"/>
                <a:ext cx="3240" cy="303"/>
                <a:chOff x="1149" y="3475"/>
                <a:chExt cx="3240" cy="303"/>
              </a:xfrm>
            </p:grpSpPr>
            <p:sp>
              <p:nvSpPr>
                <p:cNvPr id="67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149" y="3626"/>
                  <a:ext cx="3240" cy="0"/>
                </a:xfrm>
                <a:prstGeom prst="line">
                  <a:avLst/>
                </a:prstGeom>
                <a:noFill/>
                <a:ln w="38100">
                  <a:solidFill>
                    <a:schemeClr val="hlink"/>
                  </a:solidFill>
                  <a:prstDash val="dash"/>
                  <a:round/>
                  <a:tailEnd type="triangle" w="med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68" name="Group 45"/>
                <p:cNvGrpSpPr/>
                <p:nvPr/>
              </p:nvGrpSpPr>
              <p:grpSpPr bwMode="auto">
                <a:xfrm flipH="1">
                  <a:off x="1940" y="3475"/>
                  <a:ext cx="1652" cy="303"/>
                  <a:chOff x="1152" y="1824"/>
                  <a:chExt cx="1296" cy="240"/>
                </a:xfrm>
              </p:grpSpPr>
              <p:sp>
                <p:nvSpPr>
                  <p:cNvPr id="69" name="AutoShape 46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1872"/>
                    <a:ext cx="288" cy="144"/>
                  </a:xfrm>
                  <a:prstGeom prst="rightArrow">
                    <a:avLst>
                      <a:gd name="adj1" fmla="val 50000"/>
                      <a:gd name="adj2" fmla="val 50000"/>
                    </a:avLst>
                  </a:prstGeom>
                  <a:solidFill>
                    <a:srgbClr val="FFCCFF"/>
                  </a:soli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0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1824"/>
                    <a:ext cx="1008" cy="240"/>
                  </a:xfrm>
                  <a:prstGeom prst="rect">
                    <a:avLst/>
                  </a:prstGeom>
                  <a:solidFill>
                    <a:srgbClr val="FFCCFF"/>
                  </a:solidFill>
                  <a:ln w="9525">
                    <a:solidFill>
                      <a:schemeClr val="tx1"/>
                    </a:solidFill>
                    <a:miter lim="800000"/>
                  </a:ln>
                </p:spPr>
                <p:txBody>
                  <a:bodyPr wrap="none" anchor="ctr"/>
                  <a:lstStyle/>
                  <a:p>
                    <a:r>
                      <a:rPr kumimoji="1" lang="en-US" altLang="zh-CN" sz="2000">
                        <a:solidFill>
                          <a:srgbClr val="333399"/>
                        </a:solidFill>
                        <a:ea typeface="黑体" panose="02010609060101010101" pitchFamily="49" charset="-122"/>
                      </a:rPr>
                      <a:t>HTTP </a:t>
                    </a:r>
                    <a:r>
                      <a:rPr kumimoji="1" lang="zh-CN" altLang="en-US" sz="2000">
                        <a:solidFill>
                          <a:srgbClr val="333399"/>
                        </a:solidFill>
                        <a:ea typeface="黑体" panose="02010609060101010101" pitchFamily="49" charset="-122"/>
                      </a:rPr>
                      <a:t>响应报文</a:t>
                    </a:r>
                    <a:endParaRPr kumimoji="1" lang="zh-CN" altLang="en-US" sz="2000">
                      <a:solidFill>
                        <a:srgbClr val="333399"/>
                      </a:solidFill>
                      <a:ea typeface="黑体" panose="02010609060101010101" pitchFamily="49" charset="-122"/>
                    </a:endParaRPr>
                  </a:p>
                </p:txBody>
              </p:sp>
            </p:grpSp>
          </p:grpSp>
          <p:sp>
            <p:nvSpPr>
              <p:cNvPr id="66" name="Text Box 48"/>
              <p:cNvSpPr txBox="1">
                <a:spLocks noChangeArrowheads="1"/>
              </p:cNvSpPr>
              <p:nvPr/>
            </p:nvSpPr>
            <p:spPr bwMode="auto">
              <a:xfrm>
                <a:off x="4012" y="3299"/>
                <a:ext cx="1000" cy="3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kumimoji="1" lang="zh-CN" altLang="en-US" sz="2800">
                    <a:solidFill>
                      <a:srgbClr val="333399"/>
                    </a:solidFill>
                    <a:ea typeface="黑体" panose="02010609060101010101" pitchFamily="49" charset="-122"/>
                    <a:sym typeface="Wingdings" panose="05000000000000000000" pitchFamily="2" charset="2"/>
                  </a:rPr>
                  <a:t></a:t>
                </a:r>
                <a:r>
                  <a:rPr kumimoji="1" lang="zh-CN" altLang="en-US" sz="2000">
                    <a:solidFill>
                      <a:srgbClr val="333399"/>
                    </a:solidFill>
                    <a:ea typeface="黑体" panose="02010609060101010101" pitchFamily="49" charset="-122"/>
                  </a:rPr>
                  <a:t> 响应文档</a:t>
                </a:r>
                <a:endParaRPr kumimoji="1" lang="zh-CN" altLang="en-US" sz="2000">
                  <a:solidFill>
                    <a:srgbClr val="333399"/>
                  </a:solidFill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64" name="Text Box 49"/>
            <p:cNvSpPr txBox="1">
              <a:spLocks noChangeArrowheads="1"/>
            </p:cNvSpPr>
            <p:nvPr/>
          </p:nvSpPr>
          <p:spPr bwMode="auto">
            <a:xfrm>
              <a:off x="3469" y="3067"/>
              <a:ext cx="709" cy="10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10600">
                  <a:solidFill>
                    <a:srgbClr val="333399"/>
                  </a:solidFill>
                  <a:ea typeface="黑体" panose="02010609060101010101" pitchFamily="49" charset="-122"/>
                  <a:sym typeface="Wingdings" panose="05000000000000000000" pitchFamily="2" charset="2"/>
                </a:rPr>
                <a:t></a:t>
              </a:r>
              <a:endParaRPr kumimoji="1" lang="zh-CN" altLang="en-US" sz="10600">
                <a:solidFill>
                  <a:srgbClr val="333399"/>
                </a:solidFill>
                <a:ea typeface="黑体" panose="02010609060101010101" pitchFamily="49" charset="-122"/>
              </a:endParaRPr>
            </a:p>
          </p:txBody>
        </p:sp>
      </p:grpSp>
      <p:grpSp>
        <p:nvGrpSpPr>
          <p:cNvPr id="71" name="Group 50"/>
          <p:cNvGrpSpPr/>
          <p:nvPr/>
        </p:nvGrpSpPr>
        <p:grpSpPr bwMode="auto">
          <a:xfrm>
            <a:off x="3200371" y="4776770"/>
            <a:ext cx="5143500" cy="738187"/>
            <a:chOff x="1149" y="2905"/>
            <a:chExt cx="3240" cy="465"/>
          </a:xfrm>
        </p:grpSpPr>
        <p:sp>
          <p:nvSpPr>
            <p:cNvPr id="72" name="Line 51"/>
            <p:cNvSpPr>
              <a:spLocks noChangeShapeType="1"/>
            </p:cNvSpPr>
            <p:nvPr/>
          </p:nvSpPr>
          <p:spPr bwMode="auto">
            <a:xfrm>
              <a:off x="1149" y="3218"/>
              <a:ext cx="3240" cy="0"/>
            </a:xfrm>
            <a:prstGeom prst="line">
              <a:avLst/>
            </a:prstGeom>
            <a:noFill/>
            <a:ln w="38100">
              <a:solidFill>
                <a:srgbClr val="333399"/>
              </a:solidFill>
              <a:prstDash val="dash"/>
              <a:rou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3" name="Group 52"/>
            <p:cNvGrpSpPr/>
            <p:nvPr/>
          </p:nvGrpSpPr>
          <p:grpSpPr bwMode="auto">
            <a:xfrm>
              <a:off x="2189" y="3067"/>
              <a:ext cx="1652" cy="303"/>
              <a:chOff x="1152" y="1824"/>
              <a:chExt cx="1296" cy="240"/>
            </a:xfrm>
          </p:grpSpPr>
          <p:sp>
            <p:nvSpPr>
              <p:cNvPr id="75" name="AutoShape 53"/>
              <p:cNvSpPr>
                <a:spLocks noChangeArrowheads="1"/>
              </p:cNvSpPr>
              <p:nvPr/>
            </p:nvSpPr>
            <p:spPr bwMode="auto">
              <a:xfrm>
                <a:off x="2160" y="1872"/>
                <a:ext cx="288" cy="144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76" name="Rectangle 54"/>
              <p:cNvSpPr>
                <a:spLocks noChangeArrowheads="1"/>
              </p:cNvSpPr>
              <p:nvPr/>
            </p:nvSpPr>
            <p:spPr bwMode="auto">
              <a:xfrm>
                <a:off x="1152" y="1824"/>
                <a:ext cx="1008" cy="24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r>
                  <a:rPr kumimoji="1" lang="en-US" altLang="zh-CN" sz="2000">
                    <a:solidFill>
                      <a:srgbClr val="333399"/>
                    </a:solidFill>
                    <a:ea typeface="黑体" panose="02010609060101010101" pitchFamily="49" charset="-122"/>
                  </a:rPr>
                  <a:t>HTTP </a:t>
                </a:r>
                <a:r>
                  <a:rPr kumimoji="1" lang="zh-CN" altLang="en-US" sz="2000">
                    <a:solidFill>
                      <a:srgbClr val="333399"/>
                    </a:solidFill>
                    <a:ea typeface="黑体" panose="02010609060101010101" pitchFamily="49" charset="-122"/>
                  </a:rPr>
                  <a:t>请求报文</a:t>
                </a:r>
                <a:endParaRPr kumimoji="1" lang="zh-CN" altLang="en-US" sz="2000">
                  <a:solidFill>
                    <a:srgbClr val="333399"/>
                  </a:solidFill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74" name="Text Box 55"/>
            <p:cNvSpPr txBox="1">
              <a:spLocks noChangeArrowheads="1"/>
            </p:cNvSpPr>
            <p:nvPr/>
          </p:nvSpPr>
          <p:spPr bwMode="auto">
            <a:xfrm>
              <a:off x="1149" y="2905"/>
              <a:ext cx="1000" cy="3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l"/>
              <a:r>
                <a:rPr kumimoji="1" lang="zh-CN" altLang="en-US" sz="2800">
                  <a:solidFill>
                    <a:srgbClr val="333399"/>
                  </a:solidFill>
                  <a:ea typeface="黑体" panose="02010609060101010101" pitchFamily="49" charset="-122"/>
                  <a:sym typeface="Wingdings" panose="05000000000000000000" pitchFamily="2" charset="2"/>
                </a:rPr>
                <a:t></a:t>
              </a:r>
              <a:r>
                <a:rPr kumimoji="1" lang="zh-CN" altLang="en-US" sz="2000">
                  <a:solidFill>
                    <a:srgbClr val="333399"/>
                  </a:solidFill>
                  <a:ea typeface="黑体" panose="02010609060101010101" pitchFamily="49" charset="-122"/>
                </a:rPr>
                <a:t> 请求文档</a:t>
              </a:r>
              <a:endParaRPr kumimoji="1" lang="zh-CN" altLang="en-US" sz="2000">
                <a:solidFill>
                  <a:srgbClr val="333399"/>
                </a:solidFill>
                <a:ea typeface="黑体" panose="02010609060101010101" pitchFamily="49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9FFF8"/>
              </a:clrFrom>
              <a:clrTo>
                <a:srgbClr val="F9FF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0645" y="1997710"/>
            <a:ext cx="1587500" cy="6953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35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2318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系统基本构成和工作过程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9" name="文本占位符 2"/>
          <p:cNvSpPr txBox="1"/>
          <p:nvPr/>
        </p:nvSpPr>
        <p:spPr>
          <a:xfrm>
            <a:off x="567489" y="1187724"/>
            <a:ext cx="9504948" cy="5376672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/>
              <a:t>(1) 浏览器分析超链指向页面的 URL。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/>
              <a:t>(2) 浏览器向 DNS 请求解析 www.bupt.edu.cn 的 IP 地址。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/>
              <a:t>(3) 域名系统 DNS 解析出北京邮电大学服务器的 IP 地址。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/>
              <a:t>(4) 浏览器与服务器建立 TCP 连接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/>
              <a:t>(5) 浏览器发出取文件命令：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/>
              <a:t>      GET index.html。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/>
              <a:t>(6) 服务器给出响应，把文件 index.html 发给浏览器。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000" dirty="0"/>
              <a:t>(7) </a:t>
            </a:r>
            <a:r>
              <a:rPr lang="zh-CN" altLang="en-US" sz="2000" dirty="0"/>
              <a:t>浏览器解析</a:t>
            </a:r>
            <a:r>
              <a:rPr lang="en-US" altLang="zh-CN" sz="2000" dirty="0"/>
              <a:t>index.html</a:t>
            </a:r>
            <a:r>
              <a:rPr lang="zh-CN" altLang="en-US" sz="2000" dirty="0"/>
              <a:t>，继续请求页面中引入的</a:t>
            </a:r>
            <a:r>
              <a:rPr lang="en-US" altLang="zh-CN" sz="2000" dirty="0"/>
              <a:t>css</a:t>
            </a:r>
            <a:r>
              <a:rPr lang="zh-CN" altLang="en-US" sz="2000" dirty="0"/>
              <a:t>、</a:t>
            </a:r>
            <a:r>
              <a:rPr lang="en-US" altLang="zh-CN" sz="2000" dirty="0"/>
              <a:t>js</a:t>
            </a:r>
            <a:r>
              <a:rPr lang="zh-CN" altLang="en-US" sz="2000" dirty="0"/>
              <a:t>、</a:t>
            </a:r>
            <a:r>
              <a:rPr lang="en-US" altLang="zh-CN" sz="2000" dirty="0"/>
              <a:t>img</a:t>
            </a:r>
            <a:r>
              <a:rPr lang="zh-CN" altLang="en-US" sz="2000" dirty="0"/>
              <a:t>等资源</a:t>
            </a:r>
            <a:r>
              <a:rPr lang="zh-CN" altLang="en-US" sz="2000" dirty="0"/>
              <a:t>文件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/>
              <a:t>(8) 浏览器显示“北京邮电大学主页”文件 index.html 中的</a:t>
            </a:r>
            <a:r>
              <a:rPr lang="zh-CN" altLang="en-US" sz="2000" dirty="0"/>
              <a:t>内容。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sym typeface="+mn-ea"/>
              </a:rPr>
              <a:t>(</a:t>
            </a:r>
            <a:r>
              <a:rPr lang="en-US" altLang="zh-CN" sz="2000" dirty="0">
                <a:sym typeface="+mn-ea"/>
              </a:rPr>
              <a:t>9</a:t>
            </a:r>
            <a:r>
              <a:rPr lang="zh-CN" altLang="en-US" sz="2000" dirty="0">
                <a:sym typeface="+mn-ea"/>
              </a:rPr>
              <a:t>) TCP 连接释放。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8190865" y="3733165"/>
            <a:ext cx="3226435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>
              <a:lnSpc>
                <a:spcPct val="150000"/>
              </a:lnSpc>
              <a:buNone/>
            </a:pPr>
            <a:r>
              <a:rPr lang="zh-CN" altLang="en-US" b="1" dirty="0">
                <a:sym typeface="+mn-ea"/>
              </a:rPr>
              <a:t>用户点击鼠标后所发生的事件</a:t>
            </a:r>
            <a:r>
              <a:rPr lang="zh-CN" altLang="en-US" dirty="0">
                <a:sym typeface="+mn-ea"/>
              </a:rPr>
              <a:t> 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3525" y="1698625"/>
            <a:ext cx="3618865" cy="203454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59016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1.2 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系统基本构成和工作过程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文本占位符 2"/>
          <p:cNvSpPr txBox="1"/>
          <p:nvPr/>
        </p:nvSpPr>
        <p:spPr>
          <a:xfrm>
            <a:off x="838200" y="137527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400" dirty="0"/>
              <a:t>动态</a:t>
            </a:r>
            <a:r>
              <a:rPr lang="en-US" altLang="zh-CN" sz="2400" dirty="0"/>
              <a:t>Web</a:t>
            </a:r>
            <a:r>
              <a:rPr lang="zh-CN" altLang="en-US" sz="2400" dirty="0"/>
              <a:t>系统的基本构成</a:t>
            </a:r>
            <a:endParaRPr lang="en-US" altLang="zh-CN" sz="2400" dirty="0"/>
          </a:p>
          <a:p>
            <a:pPr marL="0" indent="0" eaLnBrk="1" hangingPunct="1">
              <a:buNone/>
            </a:pPr>
            <a:endParaRPr lang="en-US" altLang="zh-CN" sz="2400" dirty="0">
              <a:latin typeface="+mn-ea"/>
              <a:cs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580" y="1931035"/>
            <a:ext cx="9072880" cy="423735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6975" y="4476115"/>
            <a:ext cx="3016250" cy="20110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1055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系统基本构成和工作过程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423333" y="1365779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怎样标志分布在整个因特网上的万维网文档？ 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统一资源标识符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URI (Uniform Resource Identifier)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来唯一标志万维网上的信息资源。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URI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包括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URL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（统一资源名，和资源所在地无关）两种形式。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统一资源定位符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URL (Uniform Resource Locator)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来描述信息资源的特定位置，是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URI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的子集。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85759" y="3740485"/>
            <a:ext cx="8033084" cy="461665"/>
          </a:xfrm>
          <a:prstGeom prst="rect">
            <a:avLst/>
          </a:prstGeom>
          <a:solidFill>
            <a:srgbClr val="CCECFF"/>
          </a:solidFill>
          <a:ln w="9525">
            <a:solidFill>
              <a:srgbClr val="333399"/>
            </a:solidFill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ea typeface="黑体" panose="02010609060101010101" pitchFamily="49" charset="-122"/>
              </a:rPr>
              <a:t>&lt;</a:t>
            </a:r>
            <a:r>
              <a:rPr lang="zh-CN" altLang="en-US" sz="2400" dirty="0">
                <a:solidFill>
                  <a:srgbClr val="333399"/>
                </a:solidFill>
                <a:ea typeface="黑体" panose="02010609060101010101" pitchFamily="49" charset="-122"/>
              </a:rPr>
              <a:t>协议</a:t>
            </a:r>
            <a:r>
              <a:rPr lang="en-US" altLang="zh-CN" sz="2400" dirty="0">
                <a:solidFill>
                  <a:srgbClr val="333399"/>
                </a:solidFill>
                <a:ea typeface="黑体" panose="02010609060101010101" pitchFamily="49" charset="-122"/>
              </a:rPr>
              <a:t>&gt;://&lt;</a:t>
            </a:r>
            <a:r>
              <a:rPr lang="zh-CN" altLang="en-US" sz="2400" dirty="0">
                <a:solidFill>
                  <a:srgbClr val="333399"/>
                </a:solidFill>
                <a:ea typeface="黑体" panose="02010609060101010101" pitchFamily="49" charset="-122"/>
              </a:rPr>
              <a:t>主机</a:t>
            </a:r>
            <a:r>
              <a:rPr lang="en-US" altLang="zh-CN" sz="2400" dirty="0">
                <a:solidFill>
                  <a:srgbClr val="333399"/>
                </a:solidFill>
                <a:ea typeface="黑体" panose="02010609060101010101" pitchFamily="49" charset="-122"/>
              </a:rPr>
              <a:t>&gt;:&lt;</a:t>
            </a:r>
            <a:r>
              <a:rPr lang="zh-CN" altLang="en-US" sz="2400" dirty="0">
                <a:solidFill>
                  <a:srgbClr val="333399"/>
                </a:solidFill>
                <a:ea typeface="黑体" panose="02010609060101010101" pitchFamily="49" charset="-122"/>
              </a:rPr>
              <a:t>端口</a:t>
            </a:r>
            <a:r>
              <a:rPr lang="en-US" altLang="zh-CN" sz="2400" dirty="0">
                <a:solidFill>
                  <a:srgbClr val="333399"/>
                </a:solidFill>
                <a:ea typeface="黑体" panose="02010609060101010101" pitchFamily="49" charset="-122"/>
              </a:rPr>
              <a:t>&gt;/&lt;</a:t>
            </a:r>
            <a:r>
              <a:rPr lang="zh-CN" altLang="en-US" sz="2400" dirty="0">
                <a:solidFill>
                  <a:srgbClr val="333399"/>
                </a:solidFill>
                <a:ea typeface="黑体" panose="02010609060101010101" pitchFamily="49" charset="-122"/>
              </a:rPr>
              <a:t>路径</a:t>
            </a:r>
            <a:r>
              <a:rPr lang="en-US" altLang="zh-CN" sz="2400" dirty="0">
                <a:solidFill>
                  <a:srgbClr val="333399"/>
                </a:solidFill>
                <a:ea typeface="黑体" panose="02010609060101010101" pitchFamily="49" charset="-122"/>
              </a:rPr>
              <a:t>&gt;?&lt;</a:t>
            </a:r>
            <a:r>
              <a:rPr lang="zh-CN" altLang="en-US" sz="2400" dirty="0">
                <a:solidFill>
                  <a:srgbClr val="333399"/>
                </a:solidFill>
                <a:ea typeface="黑体" panose="02010609060101010101" pitchFamily="49" charset="-122"/>
              </a:rPr>
              <a:t>参数</a:t>
            </a:r>
            <a:r>
              <a:rPr lang="en-US" altLang="zh-CN" sz="2400" dirty="0">
                <a:solidFill>
                  <a:srgbClr val="333399"/>
                </a:solidFill>
                <a:ea typeface="黑体" panose="02010609060101010101" pitchFamily="49" charset="-122"/>
              </a:rPr>
              <a:t>&gt;#&lt;</a:t>
            </a:r>
            <a:r>
              <a:rPr lang="zh-CN" altLang="en-US" sz="2400" dirty="0">
                <a:solidFill>
                  <a:srgbClr val="333399"/>
                </a:solidFill>
                <a:ea typeface="黑体" panose="02010609060101010101" pitchFamily="49" charset="-122"/>
              </a:rPr>
              <a:t>片段</a:t>
            </a:r>
            <a:r>
              <a:rPr lang="en-US" altLang="zh-CN" sz="2400" dirty="0">
                <a:solidFill>
                  <a:srgbClr val="333399"/>
                </a:solidFill>
                <a:ea typeface="黑体" panose="02010609060101010101" pitchFamily="49" charset="-122"/>
              </a:rPr>
              <a:t>&gt; </a:t>
            </a:r>
            <a:endParaRPr lang="en-US" altLang="zh-CN" sz="2400" dirty="0">
              <a:solidFill>
                <a:srgbClr val="333399"/>
              </a:solidFill>
              <a:ea typeface="黑体" panose="02010609060101010101" pitchFamily="49" charset="-122"/>
            </a:endParaRPr>
          </a:p>
        </p:txBody>
      </p:sp>
      <p:grpSp>
        <p:nvGrpSpPr>
          <p:cNvPr id="6" name="Group 5"/>
          <p:cNvGrpSpPr/>
          <p:nvPr/>
        </p:nvGrpSpPr>
        <p:grpSpPr bwMode="auto">
          <a:xfrm>
            <a:off x="2462525" y="4269122"/>
            <a:ext cx="6113463" cy="1951038"/>
            <a:chOff x="1519" y="2568"/>
            <a:chExt cx="3851" cy="1229"/>
          </a:xfrm>
        </p:grpSpPr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1519" y="2568"/>
              <a:ext cx="499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1791" y="2568"/>
              <a:ext cx="385" cy="726"/>
            </a:xfrm>
            <a:custGeom>
              <a:avLst/>
              <a:gdLst>
                <a:gd name="T0" fmla="*/ 0 w 771"/>
                <a:gd name="T1" fmla="*/ 0 h 726"/>
                <a:gd name="T2" fmla="*/ 0 w 771"/>
                <a:gd name="T3" fmla="*/ 726 h 726"/>
                <a:gd name="T4" fmla="*/ 1 w 771"/>
                <a:gd name="T5" fmla="*/ 726 h 726"/>
                <a:gd name="T6" fmla="*/ 0 60000 65536"/>
                <a:gd name="T7" fmla="*/ 0 60000 65536"/>
                <a:gd name="T8" fmla="*/ 0 60000 65536"/>
                <a:gd name="T9" fmla="*/ 0 w 771"/>
                <a:gd name="T10" fmla="*/ 0 h 726"/>
                <a:gd name="T11" fmla="*/ 771 w 771"/>
                <a:gd name="T12" fmla="*/ 726 h 7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71" h="726">
                  <a:moveTo>
                    <a:pt x="0" y="0"/>
                  </a:moveTo>
                  <a:lnTo>
                    <a:pt x="0" y="726"/>
                  </a:lnTo>
                  <a:lnTo>
                    <a:pt x="771" y="726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0" name="AutoShape 8"/>
            <p:cNvSpPr/>
            <p:nvPr/>
          </p:nvSpPr>
          <p:spPr bwMode="auto">
            <a:xfrm>
              <a:off x="2176" y="2841"/>
              <a:ext cx="82" cy="907"/>
            </a:xfrm>
            <a:prstGeom prst="leftBrace">
              <a:avLst>
                <a:gd name="adj1" fmla="val 92175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2328" y="2866"/>
              <a:ext cx="3042" cy="93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</p:spPr>
          <p:txBody>
            <a:bodyPr wrap="non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333399"/>
                  </a:solidFill>
                  <a:ea typeface="黑体" panose="02010609060101010101" pitchFamily="49" charset="-122"/>
                </a:rPr>
                <a:t>ftp —— </a:t>
              </a:r>
              <a:r>
                <a:rPr lang="zh-CN" altLang="en-US" sz="2000" dirty="0">
                  <a:solidFill>
                    <a:srgbClr val="333399"/>
                  </a:solidFill>
                  <a:ea typeface="黑体" panose="02010609060101010101" pitchFamily="49" charset="-122"/>
                </a:rPr>
                <a:t>文件传送协议 </a:t>
              </a:r>
              <a:r>
                <a:rPr lang="en-US" altLang="zh-CN" sz="2000" dirty="0">
                  <a:solidFill>
                    <a:srgbClr val="333399"/>
                  </a:solidFill>
                  <a:ea typeface="黑体" panose="02010609060101010101" pitchFamily="49" charset="-122"/>
                </a:rPr>
                <a:t>FTP</a:t>
              </a:r>
              <a:endParaRPr lang="en-US" altLang="zh-CN" sz="2000" dirty="0">
                <a:solidFill>
                  <a:srgbClr val="333399"/>
                </a:solidFill>
                <a:ea typeface="黑体" panose="02010609060101010101" pitchFamily="49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333399"/>
                  </a:solidFill>
                  <a:ea typeface="黑体" panose="02010609060101010101" pitchFamily="49" charset="-122"/>
                </a:rPr>
                <a:t>http —— </a:t>
              </a:r>
              <a:r>
                <a:rPr lang="zh-CN" altLang="en-US" sz="2000" dirty="0">
                  <a:solidFill>
                    <a:srgbClr val="333399"/>
                  </a:solidFill>
                  <a:ea typeface="黑体" panose="02010609060101010101" pitchFamily="49" charset="-122"/>
                </a:rPr>
                <a:t>超文本传送协议 </a:t>
              </a:r>
              <a:r>
                <a:rPr lang="en-US" altLang="zh-CN" sz="2000" dirty="0">
                  <a:solidFill>
                    <a:srgbClr val="333399"/>
                  </a:solidFill>
                  <a:ea typeface="黑体" panose="02010609060101010101" pitchFamily="49" charset="-122"/>
                </a:rPr>
                <a:t>HTTP</a:t>
              </a:r>
              <a:endParaRPr lang="en-US" altLang="zh-CN" sz="2000" dirty="0">
                <a:solidFill>
                  <a:srgbClr val="333399"/>
                </a:solidFill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333399"/>
                  </a:solidFill>
                  <a:ea typeface="黑体" panose="02010609060101010101" pitchFamily="49" charset="-122"/>
                </a:rPr>
                <a:t>https——</a:t>
              </a:r>
              <a:r>
                <a:rPr lang="zh-CN" altLang="en-US" sz="2000" dirty="0">
                  <a:solidFill>
                    <a:srgbClr val="333399"/>
                  </a:solidFill>
                  <a:ea typeface="黑体" panose="02010609060101010101" pitchFamily="49" charset="-122"/>
                </a:rPr>
                <a:t>建构在</a:t>
              </a:r>
              <a:r>
                <a:rPr lang="en-US" altLang="zh-CN" sz="2000" dirty="0">
                  <a:solidFill>
                    <a:srgbClr val="333399"/>
                  </a:solidFill>
                  <a:ea typeface="黑体" panose="02010609060101010101" pitchFamily="49" charset="-122"/>
                </a:rPr>
                <a:t>SSL/TLS</a:t>
              </a:r>
              <a:r>
                <a:rPr lang="zh-CN" altLang="en-US" sz="2000" dirty="0">
                  <a:solidFill>
                    <a:srgbClr val="333399"/>
                  </a:solidFill>
                  <a:ea typeface="黑体" panose="02010609060101010101" pitchFamily="49" charset="-122"/>
                </a:rPr>
                <a:t>之上的 </a:t>
              </a:r>
              <a:r>
                <a:rPr lang="en-US" altLang="zh-CN" sz="2000" dirty="0">
                  <a:solidFill>
                    <a:srgbClr val="333399"/>
                  </a:solidFill>
                  <a:ea typeface="黑体" panose="02010609060101010101" pitchFamily="49" charset="-122"/>
                </a:rPr>
                <a:t>http</a:t>
              </a:r>
              <a:r>
                <a:rPr lang="zh-CN" altLang="en-US" sz="2000" dirty="0">
                  <a:solidFill>
                    <a:srgbClr val="333399"/>
                  </a:solidFill>
                  <a:ea typeface="黑体" panose="02010609060101010101" pitchFamily="49" charset="-122"/>
                </a:rPr>
                <a:t>协议</a:t>
              </a:r>
              <a:endParaRPr lang="en-US" altLang="zh-CN" sz="2000" dirty="0">
                <a:solidFill>
                  <a:srgbClr val="333399"/>
                </a:solidFill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4692651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第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章  绪论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917577" y="1395415"/>
            <a:ext cx="5094605" cy="263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ea"/>
              </a:rPr>
              <a:t>1.1 Web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ea"/>
              </a:rPr>
              <a:t>应用的发展历程</a:t>
            </a:r>
            <a:endParaRPr lang="zh-CN" altLang="en-US" sz="2400" dirty="0">
              <a:solidFill>
                <a:schemeClr val="tx1"/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ea"/>
                <a:sym typeface="+mn-ea"/>
              </a:rPr>
              <a:t>1.2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ea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ea"/>
                <a:sym typeface="+mn-ea"/>
              </a:rPr>
              <a:t>Web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ea"/>
                <a:sym typeface="+mn-ea"/>
              </a:rPr>
              <a:t>系统基本构成与工作原理</a:t>
            </a:r>
            <a:endParaRPr lang="en-US" altLang="zh-CN" sz="2400" dirty="0">
              <a:solidFill>
                <a:schemeClr val="tx1"/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ea"/>
              </a:rPr>
              <a:t>1.3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ea"/>
                <a:sym typeface="+mn-ea"/>
              </a:rPr>
              <a:t>Web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ea"/>
                <a:sym typeface="+mn-ea"/>
              </a:rPr>
              <a:t>系统架构和开发技术的演化</a:t>
            </a:r>
            <a:endParaRPr lang="zh-CN" altLang="en-US" sz="2400" dirty="0">
              <a:solidFill>
                <a:schemeClr val="tx1"/>
              </a:solidFill>
              <a:latin typeface="+mn-ea"/>
              <a:ea typeface="宋体" panose="02010600030101010101" pitchFamily="2" charset="-122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ea"/>
              </a:rPr>
              <a:t>1.4 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ea"/>
              </a:rPr>
              <a:t>HTTP协议</a:t>
            </a:r>
            <a:endParaRPr lang="en-US" altLang="zh-CN" sz="2400" dirty="0">
              <a:solidFill>
                <a:schemeClr val="tx1"/>
              </a:solidFill>
              <a:latin typeface="+mn-ea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1309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系统基本构成和工作过程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46281" y="1902186"/>
            <a:ext cx="8791074" cy="792162"/>
          </a:xfrm>
          <a:prstGeom prst="rect">
            <a:avLst/>
          </a:prstGeom>
          <a:solidFill>
            <a:srgbClr val="CCECFF"/>
          </a:solidFill>
          <a:ln w="9525">
            <a:solidFill>
              <a:srgbClr val="333399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98170" y="1352324"/>
            <a:ext cx="8973970" cy="1368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b">
              <a:spcBef>
                <a:spcPct val="20000"/>
              </a:spcBef>
              <a:buClr>
                <a:srgbClr val="FF6600"/>
              </a:buClr>
              <a:buSzPct val="110000"/>
            </a:pPr>
            <a:r>
              <a:rPr lang="zh-CN" altLang="en-US" sz="2400" dirty="0">
                <a:latin typeface="Verdana" panose="020B0604030504040204" pitchFamily="34" charset="0"/>
                <a:ea typeface="宋体" panose="02010600030101010101" pitchFamily="2" charset="-122"/>
              </a:rPr>
              <a:t>使用 </a:t>
            </a:r>
            <a:r>
              <a:rPr lang="en-US" altLang="zh-CN" sz="2400" dirty="0">
                <a:latin typeface="Verdana" panose="020B0604030504040204" pitchFamily="34" charset="0"/>
                <a:ea typeface="宋体" panose="02010600030101010101" pitchFamily="2" charset="-122"/>
              </a:rPr>
              <a:t>HTTP </a:t>
            </a:r>
            <a:r>
              <a:rPr lang="zh-CN" altLang="en-US" sz="2400" dirty="0">
                <a:latin typeface="Verdana" panose="020B0604030504040204" pitchFamily="34" charset="0"/>
                <a:ea typeface="宋体" panose="02010600030101010101" pitchFamily="2" charset="-122"/>
              </a:rPr>
              <a:t>的 </a:t>
            </a:r>
            <a:r>
              <a:rPr lang="en-US" altLang="zh-CN" sz="2400" dirty="0">
                <a:latin typeface="Verdana" panose="020B0604030504040204" pitchFamily="34" charset="0"/>
                <a:ea typeface="宋体" panose="02010600030101010101" pitchFamily="2" charset="-122"/>
              </a:rPr>
              <a:t>URL </a:t>
            </a:r>
            <a:r>
              <a:rPr lang="zh-CN" altLang="en-US" sz="2400" dirty="0">
                <a:latin typeface="Verdana" panose="020B0604030504040204" pitchFamily="34" charset="0"/>
                <a:ea typeface="宋体" panose="02010600030101010101" pitchFamily="2" charset="-122"/>
              </a:rPr>
              <a:t>的一般形式</a:t>
            </a:r>
            <a:endParaRPr lang="zh-CN" altLang="en-US" sz="2400" dirty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marL="609600" indent="-609600" fontAlgn="b">
              <a:spcBef>
                <a:spcPct val="50000"/>
              </a:spcBef>
              <a:buClr>
                <a:srgbClr val="FF6600"/>
              </a:buClr>
              <a:buSzPct val="110000"/>
            </a:pPr>
            <a:r>
              <a:rPr lang="zh-CN" altLang="en-US" sz="2800" dirty="0">
                <a:solidFill>
                  <a:srgbClr val="000099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      </a:t>
            </a:r>
            <a:r>
              <a:rPr lang="en-US" altLang="zh-CN" sz="2400" dirty="0">
                <a:solidFill>
                  <a:srgbClr val="000099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http://&lt;</a:t>
            </a:r>
            <a:r>
              <a:rPr lang="zh-CN" altLang="en-US" sz="2400" dirty="0">
                <a:solidFill>
                  <a:srgbClr val="000099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主机</a:t>
            </a:r>
            <a:r>
              <a:rPr lang="en-US" altLang="zh-CN" sz="2400" dirty="0">
                <a:solidFill>
                  <a:srgbClr val="000099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&gt;:&lt;</a:t>
            </a:r>
            <a:r>
              <a:rPr lang="zh-CN" altLang="en-US" sz="2400" dirty="0">
                <a:solidFill>
                  <a:srgbClr val="000099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端口</a:t>
            </a:r>
            <a:r>
              <a:rPr lang="en-US" altLang="zh-CN" sz="2400" dirty="0">
                <a:solidFill>
                  <a:srgbClr val="000099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&gt;/&lt;</a:t>
            </a:r>
            <a:r>
              <a:rPr lang="zh-CN" altLang="en-US" sz="2400" dirty="0">
                <a:solidFill>
                  <a:srgbClr val="000099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路径</a:t>
            </a:r>
            <a:r>
              <a:rPr lang="en-US" altLang="zh-CN" sz="2400" dirty="0">
                <a:solidFill>
                  <a:srgbClr val="333399"/>
                </a:solidFill>
                <a:ea typeface="黑体" panose="02010609060101010101" pitchFamily="49" charset="-122"/>
              </a:rPr>
              <a:t>&gt;?&lt;</a:t>
            </a:r>
            <a:r>
              <a:rPr lang="zh-CN" altLang="en-US" sz="2400" dirty="0">
                <a:solidFill>
                  <a:srgbClr val="333399"/>
                </a:solidFill>
                <a:ea typeface="黑体" panose="02010609060101010101" pitchFamily="49" charset="-122"/>
              </a:rPr>
              <a:t>参数</a:t>
            </a:r>
            <a:r>
              <a:rPr lang="en-US" altLang="zh-CN" sz="2400" dirty="0">
                <a:solidFill>
                  <a:srgbClr val="333399"/>
                </a:solidFill>
                <a:ea typeface="黑体" panose="02010609060101010101" pitchFamily="49" charset="-122"/>
              </a:rPr>
              <a:t>&gt;#&lt;</a:t>
            </a:r>
            <a:r>
              <a:rPr lang="zh-CN" altLang="en-US" sz="2400" dirty="0">
                <a:solidFill>
                  <a:srgbClr val="333399"/>
                </a:solidFill>
                <a:ea typeface="黑体" panose="02010609060101010101" pitchFamily="49" charset="-122"/>
              </a:rPr>
              <a:t>片段</a:t>
            </a:r>
            <a:r>
              <a:rPr lang="en-US" altLang="zh-CN" sz="2400" dirty="0">
                <a:solidFill>
                  <a:srgbClr val="333399"/>
                </a:solidFill>
                <a:ea typeface="黑体" panose="02010609060101010101" pitchFamily="49" charset="-122"/>
              </a:rPr>
              <a:t>&gt; 	</a:t>
            </a:r>
            <a:endParaRPr lang="en-US" altLang="zh-CN" sz="2400" dirty="0">
              <a:solidFill>
                <a:srgbClr val="333399"/>
              </a:solidFill>
              <a:ea typeface="黑体" panose="02010609060101010101" pitchFamily="49" charset="-122"/>
            </a:endParaRPr>
          </a:p>
          <a:p>
            <a:pPr marL="609600" indent="-609600" fontAlgn="b">
              <a:spcBef>
                <a:spcPct val="50000"/>
              </a:spcBef>
              <a:buClr>
                <a:srgbClr val="FF6600"/>
              </a:buClr>
              <a:buSzPct val="110000"/>
            </a:pPr>
            <a:r>
              <a:rPr lang="en-US" altLang="zh-CN" sz="2800" dirty="0">
                <a:solidFill>
                  <a:srgbClr val="000099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 </a:t>
            </a:r>
            <a:endParaRPr lang="en-US" altLang="zh-CN" sz="2400" dirty="0">
              <a:solidFill>
                <a:srgbClr val="000099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6" name="Group 6"/>
          <p:cNvGrpSpPr/>
          <p:nvPr/>
        </p:nvGrpSpPr>
        <p:grpSpPr bwMode="auto">
          <a:xfrm>
            <a:off x="4215065" y="1992673"/>
            <a:ext cx="958069" cy="963392"/>
            <a:chOff x="1156" y="1570"/>
            <a:chExt cx="335" cy="681"/>
          </a:xfrm>
        </p:grpSpPr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156" y="1570"/>
              <a:ext cx="335" cy="3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1338" y="1933"/>
              <a:ext cx="0" cy="31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063811" y="2845844"/>
            <a:ext cx="9937032" cy="2399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  <a:ea typeface="黑体" panose="02010609060101010101" pitchFamily="49" charset="-122"/>
                <a:cs typeface="+mn-ea"/>
              </a:rPr>
              <a:t>HTTP </a:t>
            </a:r>
            <a:r>
              <a:rPr lang="zh-CN" altLang="en-US" sz="2000" dirty="0">
                <a:latin typeface="+mn-ea"/>
                <a:ea typeface="黑体" panose="02010609060101010101" pitchFamily="49" charset="-122"/>
                <a:cs typeface="+mn-ea"/>
              </a:rPr>
              <a:t>的默认端口号是 </a:t>
            </a:r>
            <a:r>
              <a:rPr lang="en-US" altLang="zh-CN" sz="2000" dirty="0">
                <a:latin typeface="+mn-ea"/>
                <a:ea typeface="黑体" panose="02010609060101010101" pitchFamily="49" charset="-122"/>
                <a:cs typeface="+mn-ea"/>
              </a:rPr>
              <a:t>80</a:t>
            </a:r>
            <a:r>
              <a:rPr lang="zh-CN" altLang="en-US" sz="2000" dirty="0">
                <a:latin typeface="+mn-ea"/>
                <a:ea typeface="黑体" panose="02010609060101010101" pitchFamily="49" charset="-122"/>
                <a:cs typeface="+mn-ea"/>
              </a:rPr>
              <a:t>，</a:t>
            </a:r>
            <a:r>
              <a:rPr lang="en-US" altLang="zh-CN" sz="2000" dirty="0">
                <a:latin typeface="+mn-ea"/>
                <a:cs typeface="+mn-ea"/>
              </a:rPr>
              <a:t> HTTPS</a:t>
            </a:r>
            <a:r>
              <a:rPr lang="zh-CN" altLang="en-US" sz="2000" dirty="0">
                <a:latin typeface="+mn-ea"/>
                <a:cs typeface="+mn-ea"/>
              </a:rPr>
              <a:t>的默认端口号是 </a:t>
            </a:r>
            <a:r>
              <a:rPr lang="en-US" altLang="zh-CN" sz="2000" dirty="0">
                <a:latin typeface="+mn-ea"/>
                <a:cs typeface="+mn-ea"/>
              </a:rPr>
              <a:t>443</a:t>
            </a:r>
            <a:r>
              <a:rPr lang="zh-CN" altLang="en-US" sz="2000" dirty="0">
                <a:latin typeface="+mn-ea"/>
                <a:cs typeface="+mn-ea"/>
              </a:rPr>
              <a:t>，通常</a:t>
            </a:r>
            <a:r>
              <a:rPr lang="zh-CN" altLang="en-US" sz="2000" dirty="0">
                <a:latin typeface="+mn-ea"/>
                <a:ea typeface="黑体" panose="02010609060101010101" pitchFamily="49" charset="-122"/>
                <a:cs typeface="+mn-ea"/>
              </a:rPr>
              <a:t>可省略</a:t>
            </a:r>
            <a:endParaRPr lang="en-US" altLang="zh-CN" sz="2000" dirty="0">
              <a:latin typeface="+mn-ea"/>
              <a:ea typeface="黑体" panose="02010609060101010101" pitchFamily="49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ea typeface="黑体" panose="02010609060101010101" pitchFamily="49" charset="-122"/>
                <a:cs typeface="+mn-ea"/>
              </a:rPr>
              <a:t>路径：服务器上资源的本地名</a:t>
            </a:r>
            <a:endParaRPr lang="en-US" altLang="zh-CN" sz="2000" dirty="0">
              <a:latin typeface="+mn-ea"/>
              <a:ea typeface="黑体" panose="02010609060101010101" pitchFamily="49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ea typeface="黑体" panose="02010609060101010101" pitchFamily="49" charset="-122"/>
                <a:cs typeface="+mn-ea"/>
              </a:rPr>
              <a:t>参数：某些方案会用此组件来传递参数，不同参数用</a:t>
            </a:r>
            <a:r>
              <a:rPr lang="en-US" altLang="zh-CN" sz="2000" dirty="0">
                <a:latin typeface="+mn-ea"/>
                <a:ea typeface="黑体" panose="02010609060101010101" pitchFamily="49" charset="-122"/>
                <a:cs typeface="+mn-ea"/>
              </a:rPr>
              <a:t>&amp;</a:t>
            </a:r>
            <a:r>
              <a:rPr lang="zh-CN" altLang="en-US" sz="2000" dirty="0">
                <a:latin typeface="+mn-ea"/>
                <a:ea typeface="黑体" panose="02010609060101010101" pitchFamily="49" charset="-122"/>
                <a:cs typeface="+mn-ea"/>
              </a:rPr>
              <a:t>分割</a:t>
            </a:r>
            <a:endParaRPr lang="en-US" altLang="zh-CN" sz="2000" dirty="0">
              <a:latin typeface="+mn-ea"/>
              <a:ea typeface="黑体" panose="02010609060101010101" pitchFamily="49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  <a:ea typeface="黑体" panose="02010609060101010101" pitchFamily="49" charset="-122"/>
                <a:cs typeface="+mn-ea"/>
              </a:rPr>
              <a:t>片段：代表网页中的一个位置。其右面的字符，就是该位置的标识符。</a:t>
            </a:r>
            <a:r>
              <a:rPr lang="en-US" altLang="zh-CN" sz="2000" dirty="0">
                <a:latin typeface="+mn-ea"/>
                <a:cs typeface="+mn-ea"/>
              </a:rPr>
              <a:t>#</a:t>
            </a:r>
            <a:r>
              <a:rPr lang="zh-CN" altLang="en-US" sz="2000" dirty="0">
                <a:latin typeface="+mn-ea"/>
                <a:cs typeface="+mn-ea"/>
              </a:rPr>
              <a:t>是用来指导浏览器动作的，对服务器端完全无用。所以，</a:t>
            </a:r>
            <a:r>
              <a:rPr lang="en-US" altLang="zh-CN" sz="2000" dirty="0">
                <a:latin typeface="+mn-ea"/>
                <a:cs typeface="+mn-ea"/>
              </a:rPr>
              <a:t>HTTP</a:t>
            </a:r>
            <a:r>
              <a:rPr lang="zh-CN" altLang="en-US" sz="2000" dirty="0">
                <a:latin typeface="+mn-ea"/>
                <a:cs typeface="+mn-ea"/>
              </a:rPr>
              <a:t>请求中不包括</a:t>
            </a:r>
            <a:r>
              <a:rPr lang="en-US" altLang="zh-CN" sz="2000" dirty="0">
                <a:latin typeface="+mn-ea"/>
                <a:cs typeface="+mn-ea"/>
              </a:rPr>
              <a:t>#</a:t>
            </a:r>
            <a:r>
              <a:rPr lang="zh-CN" altLang="en-US" sz="2000" dirty="0">
                <a:latin typeface="+mn-ea"/>
                <a:cs typeface="+mn-ea"/>
              </a:rPr>
              <a:t>。</a:t>
            </a:r>
            <a:endParaRPr lang="zh-CN" altLang="en-US" sz="2000" dirty="0">
              <a:latin typeface="+mn-ea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3811" y="5337148"/>
            <a:ext cx="9529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>
                <a:hlinkClick r:id="rId1"/>
              </a:rPr>
              <a:t>https://baike.baidu.com/item/web</a:t>
            </a:r>
            <a:r>
              <a:rPr lang="zh-CN" altLang="en-US" dirty="0">
                <a:hlinkClick r:id="rId1"/>
              </a:rPr>
              <a:t>前端开发工程师</a:t>
            </a:r>
            <a:r>
              <a:rPr lang="en-US" altLang="zh-CN" dirty="0">
                <a:hlinkClick r:id="rId1"/>
              </a:rPr>
              <a:t>?</a:t>
            </a:r>
            <a:r>
              <a:rPr lang="en-GB" altLang="zh-CN" dirty="0">
                <a:hlinkClick r:id="rId1"/>
              </a:rPr>
              <a:t>fromtitle=web</a:t>
            </a:r>
            <a:r>
              <a:rPr lang="zh-CN" altLang="en-US" dirty="0">
                <a:hlinkClick r:id="rId1"/>
              </a:rPr>
              <a:t>开发</a:t>
            </a:r>
            <a:r>
              <a:rPr lang="en-US" altLang="zh-CN" dirty="0">
                <a:hlinkClick r:id="rId1"/>
              </a:rPr>
              <a:t>&amp;</a:t>
            </a:r>
            <a:r>
              <a:rPr lang="en-GB" altLang="zh-CN" dirty="0">
                <a:hlinkClick r:id="rId1"/>
              </a:rPr>
              <a:t>fromid=16011377</a:t>
            </a:r>
            <a:r>
              <a:rPr lang="en-US" altLang="zh-CN" dirty="0">
                <a:hlinkClick r:id="rId1"/>
              </a:rPr>
              <a:t>#</a:t>
            </a:r>
            <a:r>
              <a:rPr lang="en-GB" altLang="zh-CN" dirty="0">
                <a:hlinkClick r:id="rId1"/>
              </a:rPr>
              <a:t>3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3743960"/>
            <a:ext cx="11266170" cy="29025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29031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系统基本构成和工作过程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559435" y="1239520"/>
            <a:ext cx="1030224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超文本标记语言 </a:t>
            </a:r>
            <a:r>
              <a:rPr lang="en-US" altLang="zh-CN" sz="2400" dirty="0">
                <a:solidFill>
                  <a:srgbClr val="FF0000"/>
                </a:solidFill>
              </a:rPr>
              <a:t>HTML </a:t>
            </a:r>
            <a:r>
              <a:rPr lang="en-US" altLang="zh-CN" sz="2400" dirty="0"/>
              <a:t>(</a:t>
            </a:r>
            <a:r>
              <a:rPr lang="en-US" altLang="zh-CN" sz="2400" dirty="0" err="1"/>
              <a:t>HyperText</a:t>
            </a:r>
            <a:r>
              <a:rPr lang="en-US" altLang="zh-CN" sz="2400" dirty="0"/>
              <a:t> Markup Language)</a:t>
            </a:r>
            <a:endParaRPr lang="en-US" altLang="zh-CN" sz="24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  </a:t>
            </a:r>
            <a:r>
              <a:rPr lang="en-US" altLang="zh-CN" sz="2000" dirty="0">
                <a:sym typeface="+mn-ea"/>
              </a:rPr>
              <a:t>HTML </a:t>
            </a:r>
            <a:r>
              <a:rPr lang="zh-CN" altLang="en-US" sz="2000" dirty="0">
                <a:sym typeface="+mn-ea"/>
              </a:rPr>
              <a:t>定义了用于排版的命令（即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标签</a:t>
            </a:r>
            <a:r>
              <a:rPr lang="zh-CN" altLang="en-US" sz="2000" dirty="0">
                <a:sym typeface="+mn-ea"/>
              </a:rPr>
              <a:t>），使用标签把内容组织在一个文件中（</a:t>
            </a:r>
            <a:r>
              <a:rPr lang="zh-CN" altLang="en-US" sz="2000" dirty="0">
                <a:sym typeface="+mn-ea"/>
              </a:rPr>
              <a:t>即 </a:t>
            </a:r>
            <a:r>
              <a:rPr lang="en-US" altLang="zh-CN" sz="2000" dirty="0">
                <a:sym typeface="+mn-ea"/>
              </a:rPr>
              <a:t>HTML </a:t>
            </a:r>
            <a:r>
              <a:rPr lang="zh-CN" altLang="en-US" sz="2000" dirty="0">
                <a:sym typeface="+mn-ea"/>
              </a:rPr>
              <a:t>文档），浏览器</a:t>
            </a:r>
            <a:r>
              <a:rPr lang="zh-CN" altLang="en-US" sz="2000" dirty="0"/>
              <a:t>能够</a:t>
            </a:r>
            <a:r>
              <a:rPr lang="zh-CN" altLang="en-US" sz="2000" dirty="0">
                <a:solidFill>
                  <a:srgbClr val="FF0000"/>
                </a:solidFill>
              </a:rPr>
              <a:t>格式化</a:t>
            </a:r>
            <a:r>
              <a:rPr lang="zh-CN" altLang="en-US" sz="2000" dirty="0"/>
              <a:t>的把内容</a:t>
            </a:r>
            <a:r>
              <a:rPr lang="zh-CN" altLang="en-US" sz="2000" dirty="0">
                <a:solidFill>
                  <a:srgbClr val="FF0000"/>
                </a:solidFill>
              </a:rPr>
              <a:t>显示</a:t>
            </a:r>
            <a:r>
              <a:rPr lang="zh-CN" altLang="en-US" sz="2000" dirty="0"/>
              <a:t>出来。</a:t>
            </a:r>
            <a:endParaRPr lang="en-US" altLang="zh-CN" sz="20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  可以很方便地用一个</a:t>
            </a:r>
            <a:r>
              <a:rPr lang="zh-CN" altLang="en-US" sz="2000" dirty="0">
                <a:solidFill>
                  <a:srgbClr val="FF0000"/>
                </a:solidFill>
              </a:rPr>
              <a:t>超链接</a:t>
            </a:r>
            <a:r>
              <a:rPr lang="zh-CN" altLang="en-US" sz="2000" dirty="0"/>
              <a:t>从本页面的某处链接到因特网上的任何一个万维网页面。</a:t>
            </a:r>
            <a:endParaRPr lang="en-US" altLang="zh-CN" sz="20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  HTML </a:t>
            </a:r>
            <a:r>
              <a:rPr lang="zh-CN" altLang="en-US" sz="2000" dirty="0"/>
              <a:t>文档是一种可以用任何文本编辑器创建的文本文件。</a:t>
            </a:r>
            <a:endParaRPr lang="en-US" altLang="zh-CN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3400744" y="4345359"/>
            <a:ext cx="4618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</a:rPr>
              <a:t>F12</a:t>
            </a:r>
            <a:r>
              <a:rPr kumimoji="1" lang="zh-CN" altLang="en-US" sz="1600" dirty="0"/>
              <a:t>打开</a:t>
            </a:r>
            <a:r>
              <a:rPr kumimoji="1" lang="zh-CN" altLang="en-US" sz="1600" dirty="0">
                <a:solidFill>
                  <a:srgbClr val="FF0000"/>
                </a:solidFill>
              </a:rPr>
              <a:t>开发者工具</a:t>
            </a:r>
            <a:r>
              <a:rPr kumimoji="1" lang="zh-CN" altLang="en-US" sz="1600" dirty="0"/>
              <a:t>可以查看页面元素对应的</a:t>
            </a:r>
            <a:r>
              <a:rPr kumimoji="1" lang="en-US" altLang="zh-CN" sz="1600" dirty="0"/>
              <a:t>html</a:t>
            </a:r>
            <a:endParaRPr kumimoji="1" lang="zh-CN" altLang="en-US" sz="1600" dirty="0"/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1175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系统基本构成和工作过程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70442" y="1287163"/>
            <a:ext cx="10916653" cy="521497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60000"/>
              </a:lnSpc>
            </a:pP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浏览器核心功能</a:t>
            </a:r>
            <a:endParaRPr lang="en-US" altLang="zh-CN"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 eaLnBrk="1" hangingPunct="1">
              <a:lnSpc>
                <a:spcPct val="1600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渲染引擎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(layout engineer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或者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Rendering Engine)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，对语法进行解析，并渲染网页</a:t>
            </a:r>
            <a:endParaRPr lang="en-US" altLang="zh-CN" sz="2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 eaLnBrk="1" hangingPunct="1">
              <a:lnSpc>
                <a:spcPct val="16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，对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JavaScript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进行解释、编译和执行</a:t>
            </a:r>
            <a:endParaRPr lang="en-US" altLang="zh-CN" sz="2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 hangingPunct="1">
              <a:lnSpc>
                <a:spcPct val="160000"/>
              </a:lnSpc>
            </a:pPr>
            <a:r>
              <a:rPr lang="en-US" altLang="zh-CN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</a:t>
            </a:r>
            <a:r>
              <a:rPr lang="zh-CN" altLang="en-US" sz="2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浏览器产品</a:t>
            </a:r>
            <a:endParaRPr lang="zh-CN" altLang="en-US" sz="2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 eaLnBrk="1" hangingPunct="1">
              <a:lnSpc>
                <a:spcPct val="160000"/>
              </a:lnSpc>
            </a:pPr>
            <a:r>
              <a:rPr lang="en-US"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Microsoft Edge /IE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（微软）</a:t>
            </a:r>
            <a:endParaRPr lang="zh-CN" altLang="en-US" sz="2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 eaLnBrk="1" hangingPunct="1">
              <a:lnSpc>
                <a:spcPct val="160000"/>
              </a:lnSpc>
            </a:pP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Firefox (Mozilla)</a:t>
            </a:r>
            <a:endParaRPr lang="en-US" altLang="zh-CN" sz="2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 eaLnBrk="1" hangingPunct="1">
              <a:lnSpc>
                <a:spcPct val="160000"/>
              </a:lnSpc>
            </a:pP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Safari (Apple)</a:t>
            </a:r>
            <a:endParaRPr lang="en-US" altLang="zh-CN" sz="2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 eaLnBrk="1" hangingPunct="1">
              <a:lnSpc>
                <a:spcPct val="16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Chrome (</a:t>
            </a:r>
            <a:r>
              <a:rPr lang="en-US" altLang="zh-CN" sz="22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Geogle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 sz="2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 eaLnBrk="1" hangingPunct="1">
              <a:lnSpc>
                <a:spcPct val="160000"/>
              </a:lnSpc>
            </a:pP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 (Opera)</a:t>
            </a:r>
            <a:endParaRPr lang="en-US" altLang="zh-CN" sz="2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 eaLnBrk="1" hangingPunct="1">
              <a:lnSpc>
                <a:spcPct val="160000"/>
              </a:lnSpc>
            </a:pP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QQ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浏览器、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360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浏览器、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UC</a:t>
            </a:r>
            <a:r>
              <a:rPr lang="zh-CN" altLang="en-US"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浏览器</a:t>
            </a:r>
            <a:r>
              <a:rPr lang="en-US" altLang="zh-CN" sz="2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……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Picture 2" descr="http://a.hiphotos.baidu.com/baike/c0%3Dbaike116%2C5%2C5%2C116%2C38/sign=04db777792eef01f591910978197f240/b03533fa828ba61e1887063c4734970a304e59bc.jpg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47579" y="4197350"/>
            <a:ext cx="2500330" cy="1522879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289" y="2411289"/>
            <a:ext cx="5022849" cy="427434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300" y="1133475"/>
            <a:ext cx="6743700" cy="33242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067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系统基本构成和工作过程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68341" y="1247513"/>
            <a:ext cx="8686801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60000"/>
              </a:lnSpc>
            </a:pPr>
            <a:r>
              <a:rPr lang="en-US" altLang="zh-CN" dirty="0">
                <a:ea typeface="宋体" panose="02010600030101010101" pitchFamily="2" charset="-122"/>
              </a:rPr>
              <a:t>Web</a:t>
            </a:r>
            <a:r>
              <a:rPr lang="zh-CN" altLang="en-US" dirty="0">
                <a:ea typeface="宋体" panose="02010600030101010101" pitchFamily="2" charset="-122"/>
              </a:rPr>
              <a:t>服务器产品</a:t>
            </a:r>
            <a:endParaRPr lang="zh-CN" altLang="en-US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</a:rPr>
              <a:t>N</a:t>
            </a:r>
            <a:r>
              <a:rPr lang="en-US" altLang="zh-CN" sz="2200" dirty="0">
                <a:ea typeface="宋体" panose="02010600030101010101" pitchFamily="2" charset="-122"/>
              </a:rPr>
              <a:t>ginx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</a:rPr>
              <a:t>Apache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</a:rPr>
              <a:t>GWS</a:t>
            </a:r>
            <a:r>
              <a:rPr lang="zh-CN" altLang="en-US" sz="2200" dirty="0">
                <a:ea typeface="宋体" panose="02010600030101010101" pitchFamily="2" charset="-122"/>
              </a:rPr>
              <a:t>（</a:t>
            </a:r>
            <a:r>
              <a:rPr lang="en-US" sz="2200" dirty="0"/>
              <a:t>Google Web Server</a:t>
            </a:r>
            <a:r>
              <a:rPr lang="zh-CN" altLang="en-US" sz="2200" dirty="0">
                <a:ea typeface="宋体" panose="02010600030101010101" pitchFamily="2" charset="-122"/>
              </a:rPr>
              <a:t>）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</a:rPr>
              <a:t>M</a:t>
            </a:r>
            <a:r>
              <a:rPr lang="en-US" altLang="zh-CN" sz="2200" dirty="0">
                <a:ea typeface="宋体" panose="02010600030101010101" pitchFamily="2" charset="-122"/>
              </a:rPr>
              <a:t>ocrosoft IIS</a:t>
            </a:r>
            <a:endParaRPr lang="en-US" altLang="zh-CN" sz="2200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150000"/>
              </a:lnSpc>
            </a:pPr>
            <a:r>
              <a:rPr lang="zh-CN" altLang="en-US" sz="2200" dirty="0">
                <a:ea typeface="宋体" panose="02010600030101010101" pitchFamily="2" charset="-122"/>
              </a:rPr>
              <a:t>轻量级</a:t>
            </a:r>
            <a:r>
              <a:rPr lang="en-US" altLang="zh-CN" sz="2200" dirty="0">
                <a:ea typeface="宋体" panose="02010600030101010101" pitchFamily="2" charset="-122"/>
              </a:rPr>
              <a:t>web</a:t>
            </a:r>
            <a:r>
              <a:rPr lang="zh-CN" altLang="en-US" sz="2200" dirty="0">
                <a:ea typeface="宋体" panose="02010600030101010101" pitchFamily="2" charset="-122"/>
              </a:rPr>
              <a:t>服务器：</a:t>
            </a:r>
            <a:r>
              <a:rPr lang="en-US" sz="2200" dirty="0" err="1"/>
              <a:t>lighthttpd</a:t>
            </a:r>
            <a:r>
              <a:rPr lang="zh-CN" altLang="en-US" sz="2200" dirty="0"/>
              <a:t>等</a:t>
            </a:r>
            <a:endParaRPr lang="en-US" altLang="zh-CN" sz="2200" dirty="0"/>
          </a:p>
          <a:p>
            <a:pPr lvl="2" eaLnBrk="1" hangingPunct="1">
              <a:lnSpc>
                <a:spcPct val="150000"/>
              </a:lnSpc>
            </a:pPr>
            <a:r>
              <a:rPr lang="en-US" altLang="zh-CN" sz="2200" dirty="0" err="1">
                <a:ea typeface="宋体" panose="02010600030101010101" pitchFamily="2" charset="-122"/>
              </a:rPr>
              <a:t>JavaWeb</a:t>
            </a:r>
            <a:r>
              <a:rPr lang="zh-CN" altLang="en-US" sz="2200" dirty="0">
                <a:ea typeface="宋体" panose="02010600030101010101" pitchFamily="2" charset="-122"/>
              </a:rPr>
              <a:t>服务器：</a:t>
            </a:r>
            <a:r>
              <a:rPr lang="en-US" sz="2200" dirty="0"/>
              <a:t>Tomcat</a:t>
            </a:r>
            <a:r>
              <a:rPr lang="zh-CN" altLang="en-US" sz="2200" dirty="0"/>
              <a:t>、</a:t>
            </a:r>
            <a:r>
              <a:rPr lang="en-US" altLang="zh-CN" sz="2200" dirty="0"/>
              <a:t>Jetty</a:t>
            </a:r>
            <a:r>
              <a:rPr lang="zh-CN" altLang="en-US" sz="2200" dirty="0"/>
              <a:t>、</a:t>
            </a:r>
            <a:r>
              <a:rPr lang="en-US" altLang="zh-CN" sz="2200" dirty="0"/>
              <a:t>Resin</a:t>
            </a:r>
            <a:r>
              <a:rPr lang="en-US" sz="2200" dirty="0"/>
              <a:t> </a:t>
            </a:r>
            <a:r>
              <a:rPr lang="zh-CN" altLang="en-US" sz="2200" dirty="0"/>
              <a:t>、</a:t>
            </a:r>
            <a:r>
              <a:rPr lang="en-US" altLang="zh-CN" sz="2200" dirty="0" err="1"/>
              <a:t>Weblogic</a:t>
            </a:r>
            <a:r>
              <a:rPr lang="en-US" altLang="zh-CN" sz="2200" dirty="0"/>
              <a:t> </a:t>
            </a:r>
            <a:r>
              <a:rPr lang="zh-CN" altLang="en-US" sz="2200" dirty="0"/>
              <a:t>、</a:t>
            </a:r>
            <a:r>
              <a:rPr lang="en-US" altLang="zh-CN" sz="2200" dirty="0" err="1"/>
              <a:t>Jboss</a:t>
            </a:r>
            <a:r>
              <a:rPr lang="zh-CN" altLang="en-US" sz="2200" dirty="0"/>
              <a:t>、</a:t>
            </a:r>
            <a:r>
              <a:rPr lang="en-US" altLang="zh-CN" sz="2200" dirty="0" err="1"/>
              <a:t>GlassFish</a:t>
            </a:r>
            <a:r>
              <a:rPr lang="zh-CN" altLang="en-US" sz="2200" dirty="0"/>
              <a:t>、</a:t>
            </a:r>
            <a:r>
              <a:rPr lang="en-US" altLang="zh-CN" sz="2200" dirty="0"/>
              <a:t> IBM </a:t>
            </a:r>
            <a:r>
              <a:rPr lang="en-US" altLang="zh-CN" sz="2200" dirty="0" err="1"/>
              <a:t>Websphere</a:t>
            </a:r>
            <a:r>
              <a:rPr lang="zh-CN" altLang="en-US" sz="2200" dirty="0"/>
              <a:t>等</a:t>
            </a:r>
            <a:endParaRPr lang="zh-CN" altLang="en-US" sz="2200" dirty="0">
              <a:ea typeface="宋体" panose="02010600030101010101" pitchFamily="2" charset="-122"/>
            </a:endParaRPr>
          </a:p>
          <a:p>
            <a:pPr marL="914400" lvl="2" indent="0" eaLnBrk="1" hangingPunct="1">
              <a:lnSpc>
                <a:spcPct val="160000"/>
              </a:lnSpc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0794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系统基本构成和工作过程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03300" y="1184260"/>
            <a:ext cx="8229600" cy="52864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60000"/>
              </a:lnSpc>
            </a:pPr>
            <a:r>
              <a:rPr lang="zh-CN" altLang="en-US" sz="2400"/>
              <a:t>搭建</a:t>
            </a:r>
            <a:r>
              <a:rPr lang="en-US" altLang="zh-CN" sz="2400"/>
              <a:t>Nginx</a:t>
            </a:r>
            <a:r>
              <a:rPr lang="zh-CN" altLang="en-US" sz="2400"/>
              <a:t>环境</a:t>
            </a:r>
            <a:endParaRPr lang="en-US" altLang="zh-CN" sz="2400"/>
          </a:p>
          <a:p>
            <a:pPr eaLnBrk="1" hangingPunct="1">
              <a:lnSpc>
                <a:spcPct val="160000"/>
              </a:lnSpc>
            </a:pPr>
            <a:endParaRPr lang="en-US" altLang="zh-CN" sz="2400"/>
          </a:p>
          <a:p>
            <a:pPr lvl="2" eaLnBrk="1" hangingPunct="1">
              <a:lnSpc>
                <a:spcPct val="160000"/>
              </a:lnSpc>
            </a:pPr>
            <a:endParaRPr lang="en-US"/>
          </a:p>
          <a:p>
            <a:pPr lvl="2" eaLnBrk="1" hangingPunct="1">
              <a:lnSpc>
                <a:spcPct val="160000"/>
              </a:lnSpc>
            </a:pPr>
            <a:endParaRPr lang="en-US"/>
          </a:p>
          <a:p>
            <a:pPr lvl="2" eaLnBrk="1" hangingPunct="1">
              <a:lnSpc>
                <a:spcPct val="160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89685" y="1932305"/>
            <a:ext cx="4256405" cy="203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8495" y="1868170"/>
            <a:ext cx="5157470" cy="1948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739900" y="3929380"/>
            <a:ext cx="855916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配置文件</a:t>
            </a:r>
            <a:r>
              <a:rPr lang="en-US" altLang="zh-CN" dirty="0"/>
              <a:t>conf/ </a:t>
            </a:r>
            <a:r>
              <a:rPr lang="en-US" altLang="zh-CN" dirty="0" err="1"/>
              <a:t>nginx.conf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文档路径 </a:t>
            </a:r>
            <a:r>
              <a:rPr lang="en-US" altLang="zh-CN" dirty="0"/>
              <a:t>html/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日志文件路径</a:t>
            </a:r>
            <a:r>
              <a:rPr lang="en-US" altLang="zh-CN" dirty="0"/>
              <a:t>logs/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注意：如果</a:t>
            </a:r>
            <a:r>
              <a:rPr lang="en-US" altLang="zh-CN" dirty="0" err="1"/>
              <a:t>nginx</a:t>
            </a:r>
            <a:r>
              <a:rPr lang="zh-CN" altLang="en-US" dirty="0"/>
              <a:t>放置在中文路径下，运行会报错：</a:t>
            </a:r>
            <a:r>
              <a:rPr lang="en-US" altLang="zh-CN" dirty="0"/>
              <a:t> failed (1113: No mapping for the Unicode character exists in the target multi-byte code page)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2318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1.2  Web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系统基本构成和工作过程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77900" y="1230615"/>
            <a:ext cx="8229600" cy="52864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60000"/>
              </a:lnSpc>
            </a:pPr>
            <a:r>
              <a:rPr lang="zh-CN" altLang="en-US" sz="2400"/>
              <a:t>搭建</a:t>
            </a:r>
            <a:r>
              <a:rPr lang="en-US" altLang="zh-CN" sz="2400"/>
              <a:t>Nginx</a:t>
            </a:r>
            <a:r>
              <a:rPr lang="zh-CN" altLang="en-US" sz="2400"/>
              <a:t>环境</a:t>
            </a:r>
            <a:endParaRPr lang="en-US" altLang="zh-CN" sz="2400"/>
          </a:p>
          <a:p>
            <a:pPr lvl="1" eaLnBrk="1" hangingPunct="1">
              <a:lnSpc>
                <a:spcPct val="160000"/>
              </a:lnSpc>
            </a:pPr>
            <a:r>
              <a:rPr lang="zh-CN" altLang="en-US" sz="2000"/>
              <a:t>启动命令：</a:t>
            </a:r>
            <a:r>
              <a:rPr lang="en-US" altLang="zh-CN" sz="2000"/>
              <a:t>start nginx.exe</a:t>
            </a:r>
            <a:endParaRPr lang="en-US" altLang="zh-CN" sz="2000"/>
          </a:p>
          <a:p>
            <a:pPr lvl="1" eaLnBrk="1" hangingPunct="1">
              <a:lnSpc>
                <a:spcPct val="160000"/>
              </a:lnSpc>
            </a:pPr>
            <a:r>
              <a:rPr lang="zh-CN" altLang="en-US" sz="2000"/>
              <a:t>停止命令：</a:t>
            </a:r>
            <a:r>
              <a:rPr lang="en-US" altLang="zh-CN" sz="2000"/>
              <a:t>nginx –s quit</a:t>
            </a:r>
            <a:endParaRPr lang="en-US" altLang="zh-CN" sz="2000"/>
          </a:p>
          <a:p>
            <a:pPr lvl="2" eaLnBrk="1" hangingPunct="1">
              <a:lnSpc>
                <a:spcPct val="160000"/>
              </a:lnSpc>
            </a:pPr>
            <a:endParaRPr lang="en-US"/>
          </a:p>
          <a:p>
            <a:pPr lvl="2" eaLnBrk="1" hangingPunct="1">
              <a:lnSpc>
                <a:spcPct val="160000"/>
              </a:lnSpc>
            </a:pPr>
            <a:endParaRPr lang="en-US"/>
          </a:p>
          <a:p>
            <a:pPr lvl="2" eaLnBrk="1" hangingPunct="1">
              <a:lnSpc>
                <a:spcPct val="160000"/>
              </a:lnSpc>
            </a:pP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381225" y="3209924"/>
            <a:ext cx="7407003" cy="3357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/>
          <p:cNvSpPr txBox="1"/>
          <p:nvPr/>
        </p:nvSpPr>
        <p:spPr>
          <a:xfrm>
            <a:off x="11471910" y="600011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526" y="1832603"/>
            <a:ext cx="3220018" cy="1897849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153910" y="40591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静态内容</a:t>
            </a:r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477" y="1435329"/>
            <a:ext cx="5553075" cy="28956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460191" y="444099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早期的动态内容实现方案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009819" y="5000696"/>
            <a:ext cx="10366733" cy="962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1993</a:t>
            </a:r>
            <a:r>
              <a:rPr lang="zh-CN" altLang="en-US" sz="2000" dirty="0"/>
              <a:t>年，</a:t>
            </a:r>
            <a:r>
              <a:rPr lang="en-US" altLang="zh-CN" sz="2000" dirty="0"/>
              <a:t>CGI</a:t>
            </a:r>
            <a:r>
              <a:rPr lang="zh-CN" altLang="en-US" sz="2000" dirty="0"/>
              <a:t>（</a:t>
            </a:r>
            <a:r>
              <a:rPr lang="en-US" altLang="zh-CN" sz="2000" dirty="0"/>
              <a:t>Common Gateway Interface</a:t>
            </a:r>
            <a:r>
              <a:rPr lang="zh-CN" altLang="en-US" sz="2000" dirty="0"/>
              <a:t>）定义了</a:t>
            </a:r>
            <a:r>
              <a:rPr lang="en-US" altLang="zh-CN" sz="2000" dirty="0"/>
              <a:t>Web</a:t>
            </a:r>
            <a:r>
              <a:rPr lang="zh-CN" altLang="en-US" sz="2000" dirty="0"/>
              <a:t>服务器与外部应用程序之间的通信接口标准，因此</a:t>
            </a:r>
            <a:r>
              <a:rPr lang="en-US" altLang="zh-CN" sz="2000" dirty="0"/>
              <a:t>Web</a:t>
            </a:r>
            <a:r>
              <a:rPr lang="zh-CN" altLang="en-US" sz="2000" dirty="0"/>
              <a:t>服务器可以通过</a:t>
            </a:r>
            <a:r>
              <a:rPr lang="en-US" altLang="zh-CN" sz="2000" dirty="0"/>
              <a:t>CGI</a:t>
            </a:r>
            <a:r>
              <a:rPr lang="zh-CN" altLang="en-US" sz="2000" dirty="0"/>
              <a:t>执行外部程序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2007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24910" y="1569259"/>
            <a:ext cx="5929333" cy="4380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/>
          <p:cNvSpPr txBox="1"/>
          <p:nvPr/>
        </p:nvSpPr>
        <p:spPr>
          <a:xfrm>
            <a:off x="6523566" y="1475608"/>
            <a:ext cx="4757738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浏览器通过</a:t>
            </a:r>
            <a:r>
              <a:rPr lang="en-US" altLang="zh-CN" sz="2000" dirty="0"/>
              <a:t>HTML</a:t>
            </a:r>
            <a:r>
              <a:rPr lang="zh-CN" altLang="en-US" sz="2000" dirty="0"/>
              <a:t>表单或超链接请求指向一个</a:t>
            </a:r>
            <a:r>
              <a:rPr lang="en-US" altLang="zh-CN" sz="2000" dirty="0"/>
              <a:t>CGI</a:t>
            </a:r>
            <a:r>
              <a:rPr lang="zh-CN" altLang="en-US" sz="2000" dirty="0"/>
              <a:t>应用程序的</a:t>
            </a:r>
            <a:r>
              <a:rPr lang="en-US" altLang="zh-CN" sz="2000" dirty="0"/>
              <a:t>URL</a:t>
            </a:r>
            <a:r>
              <a:rPr lang="zh-CN" altLang="en-US" sz="2000" dirty="0"/>
              <a:t>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服务器收发到请求。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服务器执行所指定的</a:t>
            </a:r>
            <a:r>
              <a:rPr lang="en-US" altLang="zh-CN" sz="2000" dirty="0"/>
              <a:t>CGI</a:t>
            </a:r>
            <a:r>
              <a:rPr lang="zh-CN" altLang="en-US" sz="2000" dirty="0"/>
              <a:t>应用程序。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CGI</a:t>
            </a:r>
            <a:r>
              <a:rPr lang="zh-CN" altLang="en-US" sz="2000" dirty="0"/>
              <a:t>应用程序执行所需要的操作，通常是基于浏览者输入的内容。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CGI</a:t>
            </a:r>
            <a:r>
              <a:rPr lang="zh-CN" altLang="en-US" sz="2000" dirty="0"/>
              <a:t>应用程序把结果格式化为网络服务器和浏览器能够理解的文档（通常是</a:t>
            </a:r>
            <a:r>
              <a:rPr lang="en-US" altLang="zh-CN" sz="2000" dirty="0"/>
              <a:t>HTML</a:t>
            </a:r>
            <a:r>
              <a:rPr lang="zh-CN" altLang="en-US" sz="2000" dirty="0"/>
              <a:t>网页）。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网络服务器把结果返回到浏览器中。</a:t>
            </a:r>
            <a:endParaRPr lang="zh-CN" altLang="en-US" sz="2000" dirty="0"/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815012" y="611445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没有专门的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开发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834890" y="6269990"/>
            <a:ext cx="7122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Python-CGI</a:t>
            </a:r>
            <a:r>
              <a:rPr lang="zh-CN" altLang="en-US"/>
              <a:t>示例：https://www.runoob.com/python/python-cgi.html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67285" y="4071232"/>
            <a:ext cx="5040270" cy="2576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3925887" y="6322748"/>
            <a:ext cx="4849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  <a:ea typeface="+mn-ea"/>
              </a:rPr>
              <a:t>html</a:t>
            </a:r>
            <a:r>
              <a:rPr lang="zh-CN" altLang="en-US" sz="2400" dirty="0">
                <a:latin typeface="+mn-ea"/>
                <a:ea typeface="+mn-ea"/>
              </a:rPr>
              <a:t>和脚本代码一体的原始时代</a:t>
            </a:r>
            <a:endParaRPr lang="zh-CN" altLang="en-US" sz="2400" dirty="0">
              <a:latin typeface="+mn-ea"/>
              <a:ea typeface="+mn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0991" y="3154999"/>
            <a:ext cx="875131" cy="808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 descr="http://pic.58pic.com/58pic/16/59/14/67V58PICfr4_102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4058" y="2959979"/>
            <a:ext cx="865695" cy="991439"/>
          </a:xfrm>
          <a:prstGeom prst="rect">
            <a:avLst/>
          </a:prstGeom>
          <a:noFill/>
        </p:spPr>
      </p:pic>
      <p:sp>
        <p:nvSpPr>
          <p:cNvPr id="12" name="左右箭头 11"/>
          <p:cNvSpPr/>
          <p:nvPr/>
        </p:nvSpPr>
        <p:spPr>
          <a:xfrm>
            <a:off x="3528995" y="3457968"/>
            <a:ext cx="2357454" cy="16603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8"/>
          <p:cNvSpPr txBox="1"/>
          <p:nvPr/>
        </p:nvSpPr>
        <p:spPr>
          <a:xfrm>
            <a:off x="5662023" y="4309960"/>
            <a:ext cx="1339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服务器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4100499" y="2957902"/>
            <a:ext cx="142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43837" y="2626503"/>
            <a:ext cx="642942" cy="666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5" descr="http://v.dxsbb.com/uploads/litimg/201603/5c35e8129774cc3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72399" y="3966900"/>
            <a:ext cx="947571" cy="707520"/>
          </a:xfrm>
          <a:prstGeom prst="rect">
            <a:avLst/>
          </a:prstGeom>
          <a:noFill/>
        </p:spPr>
      </p:pic>
      <p:cxnSp>
        <p:nvCxnSpPr>
          <p:cNvPr id="17" name="直接箭头连接符 16"/>
          <p:cNvCxnSpPr/>
          <p:nvPr/>
        </p:nvCxnSpPr>
        <p:spPr>
          <a:xfrm rot="10800000" flipV="1">
            <a:off x="7029457" y="3052494"/>
            <a:ext cx="642942" cy="2857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7001800" y="3858674"/>
            <a:ext cx="718109" cy="23390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2"/>
          <p:cNvSpPr txBox="1"/>
          <p:nvPr/>
        </p:nvSpPr>
        <p:spPr>
          <a:xfrm>
            <a:off x="7814646" y="3434030"/>
            <a:ext cx="66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36037" y="3781640"/>
            <a:ext cx="2959630" cy="2576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/>
          <p:cNvSpPr txBox="1"/>
          <p:nvPr/>
        </p:nvSpPr>
        <p:spPr>
          <a:xfrm>
            <a:off x="142875" y="3784303"/>
            <a:ext cx="21194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</a:rPr>
              <a:t>网站开发工程师</a:t>
            </a:r>
            <a:endParaRPr lang="en-US" altLang="zh-CN" sz="2000" dirty="0">
              <a:solidFill>
                <a:schemeClr val="accent2"/>
              </a:solidFill>
            </a:endParaRPr>
          </a:p>
          <a:p>
            <a:r>
              <a:rPr lang="en-US" altLang="zh-CN" sz="2000" dirty="0"/>
              <a:t>           </a:t>
            </a:r>
            <a:r>
              <a:rPr lang="en-US" altLang="zh-CN" sz="2000" dirty="0">
                <a:solidFill>
                  <a:srgbClr val="FF0000"/>
                </a:solidFill>
              </a:rPr>
              <a:t>+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chemeClr val="accent6"/>
                </a:solidFill>
              </a:rPr>
              <a:t>   </a:t>
            </a:r>
            <a:r>
              <a:rPr lang="zh-CN" altLang="en-US" sz="2000" dirty="0">
                <a:solidFill>
                  <a:schemeClr val="accent6"/>
                </a:solidFill>
              </a:rPr>
              <a:t>美工 </a:t>
            </a:r>
            <a:r>
              <a:rPr lang="en-US" altLang="zh-CN" sz="2000" dirty="0">
                <a:solidFill>
                  <a:schemeClr val="accent6"/>
                </a:solidFill>
              </a:rPr>
              <a:t>or nobody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19086" y="1213294"/>
            <a:ext cx="7362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1994</a:t>
            </a:r>
            <a:r>
              <a:rPr lang="zh-CN" altLang="en-US" sz="2000" dirty="0"/>
              <a:t>年，</a:t>
            </a:r>
            <a:r>
              <a:rPr lang="en-US" altLang="zh-CN" sz="2000" dirty="0"/>
              <a:t>PHP</a:t>
            </a:r>
            <a:r>
              <a:rPr lang="zh-CN" altLang="en-US" sz="2000" dirty="0"/>
              <a:t>诞生，</a:t>
            </a:r>
            <a:r>
              <a:rPr lang="en-US" altLang="zh-CN" sz="2000" dirty="0"/>
              <a:t>1995</a:t>
            </a:r>
            <a:r>
              <a:rPr lang="zh-CN" altLang="en-US" sz="2000" dirty="0"/>
              <a:t>年</a:t>
            </a:r>
            <a:r>
              <a:rPr lang="en-US" altLang="zh-CN" sz="2000" dirty="0"/>
              <a:t>PHP1.0</a:t>
            </a:r>
            <a:r>
              <a:rPr lang="zh-CN" altLang="en-US" sz="2000" dirty="0"/>
              <a:t>发布，</a:t>
            </a:r>
            <a:r>
              <a:rPr lang="en-US" altLang="zh-CN" sz="2000" dirty="0"/>
              <a:t>2004</a:t>
            </a:r>
            <a:r>
              <a:rPr lang="zh-CN" altLang="en-US" sz="2000" dirty="0"/>
              <a:t>年</a:t>
            </a:r>
            <a:r>
              <a:rPr lang="en-US" altLang="zh-CN" sz="2000" dirty="0"/>
              <a:t>PHP 5</a:t>
            </a:r>
            <a:r>
              <a:rPr lang="zh-CN" altLang="en-US" sz="2000" dirty="0"/>
              <a:t>发布。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1996</a:t>
            </a:r>
            <a:r>
              <a:rPr lang="zh-CN" altLang="en-US" sz="2000" dirty="0"/>
              <a:t>年，</a:t>
            </a:r>
            <a:r>
              <a:rPr lang="en-US" altLang="zh-CN" sz="2000" dirty="0"/>
              <a:t>ASP1.0</a:t>
            </a:r>
            <a:r>
              <a:rPr lang="zh-CN" altLang="en-US" sz="2000" dirty="0"/>
              <a:t>发布，</a:t>
            </a:r>
            <a:r>
              <a:rPr lang="en-US" altLang="zh-CN" sz="2000" dirty="0"/>
              <a:t>2000</a:t>
            </a:r>
            <a:r>
              <a:rPr lang="zh-CN" altLang="en-US" sz="2000" dirty="0"/>
              <a:t>年</a:t>
            </a:r>
            <a:r>
              <a:rPr lang="en-US" altLang="zh-CN" sz="2000" dirty="0"/>
              <a:t>ASP3.0</a:t>
            </a:r>
            <a:r>
              <a:rPr lang="zh-CN" altLang="en-US" sz="2000" dirty="0"/>
              <a:t>发布，</a:t>
            </a:r>
            <a:r>
              <a:rPr lang="en-US" altLang="zh-CN" sz="2000" dirty="0"/>
              <a:t>2001</a:t>
            </a:r>
            <a:r>
              <a:rPr lang="zh-CN" altLang="en-US" sz="2000" dirty="0"/>
              <a:t>年</a:t>
            </a:r>
            <a:r>
              <a:rPr lang="en-US" altLang="zh-CN" sz="2000" dirty="0"/>
              <a:t>ASP.net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1998</a:t>
            </a:r>
            <a:r>
              <a:rPr lang="zh-CN" altLang="en-US" sz="2000" dirty="0"/>
              <a:t>年，</a:t>
            </a:r>
            <a:r>
              <a:rPr lang="en-US" altLang="zh-CN" sz="2000" dirty="0"/>
              <a:t>JSP</a:t>
            </a:r>
            <a:r>
              <a:rPr lang="zh-CN" altLang="en-US" sz="2000" dirty="0"/>
              <a:t>诞生，</a:t>
            </a:r>
            <a:r>
              <a:rPr lang="en-US" altLang="zh-CN" sz="2000" dirty="0"/>
              <a:t>1999</a:t>
            </a:r>
            <a:r>
              <a:rPr lang="zh-CN" altLang="en-US" sz="2000" dirty="0"/>
              <a:t>年</a:t>
            </a:r>
            <a:r>
              <a:rPr lang="en-US" altLang="zh-CN" sz="2000" dirty="0"/>
              <a:t>JSP1.0</a:t>
            </a:r>
            <a:r>
              <a:rPr lang="zh-CN" altLang="en-US" sz="2000" dirty="0"/>
              <a:t>发布。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1226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2613" y="1253251"/>
            <a:ext cx="10234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Web</a:t>
            </a:r>
            <a:r>
              <a:rPr lang="zh-CN" altLang="en-US" sz="2000" dirty="0"/>
              <a:t>系统日益复杂，</a:t>
            </a:r>
            <a:r>
              <a:rPr lang="en-US" altLang="zh-CN" sz="2000" dirty="0"/>
              <a:t>MVC</a:t>
            </a:r>
            <a:r>
              <a:rPr lang="zh-CN" altLang="en-US" sz="2000" dirty="0"/>
              <a:t>、</a:t>
            </a:r>
            <a:r>
              <a:rPr lang="en-US" altLang="zh-CN" sz="2000" dirty="0"/>
              <a:t>ORM</a:t>
            </a:r>
            <a:r>
              <a:rPr lang="zh-CN" altLang="en-US" sz="2000" dirty="0"/>
              <a:t>等概念被引入到</a:t>
            </a:r>
            <a:r>
              <a:rPr lang="en-US" altLang="zh-CN" sz="2000" dirty="0"/>
              <a:t>Web</a:t>
            </a:r>
            <a:r>
              <a:rPr lang="zh-CN" altLang="en-US" sz="2000" dirty="0"/>
              <a:t>开发中来。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2004</a:t>
            </a:r>
            <a:r>
              <a:rPr lang="zh-CN" altLang="en-US" sz="2000" dirty="0"/>
              <a:t>年</a:t>
            </a:r>
            <a:r>
              <a:rPr lang="en-US" altLang="zh-CN" sz="2000" dirty="0"/>
              <a:t>Ruby on Rails</a:t>
            </a:r>
            <a:r>
              <a:rPr lang="zh-CN" altLang="en-US" sz="2000" dirty="0"/>
              <a:t>，</a:t>
            </a:r>
            <a:r>
              <a:rPr lang="en-US" altLang="zh-CN" sz="2000" dirty="0"/>
              <a:t>2004</a:t>
            </a:r>
            <a:r>
              <a:rPr lang="zh-CN" altLang="en-US" sz="2000" dirty="0"/>
              <a:t>年</a:t>
            </a:r>
            <a:r>
              <a:rPr lang="en-US" altLang="zh-CN" sz="2000" dirty="0"/>
              <a:t>Struts</a:t>
            </a:r>
            <a:r>
              <a:rPr lang="zh-CN" altLang="en-US" sz="2000" dirty="0"/>
              <a:t>，</a:t>
            </a:r>
            <a:r>
              <a:rPr lang="en-US" altLang="zh-CN" sz="2000" dirty="0"/>
              <a:t>2005</a:t>
            </a:r>
            <a:r>
              <a:rPr lang="zh-CN" altLang="en-US" sz="2000" dirty="0"/>
              <a:t>年 </a:t>
            </a:r>
            <a:r>
              <a:rPr lang="en-US" altLang="zh-CN" sz="2000" dirty="0"/>
              <a:t>Django</a:t>
            </a:r>
            <a:r>
              <a:rPr lang="zh-CN" altLang="en-US" sz="2000" dirty="0"/>
              <a:t>，</a:t>
            </a:r>
            <a:r>
              <a:rPr lang="en-US" altLang="zh-CN" sz="2000" dirty="0"/>
              <a:t>2006</a:t>
            </a:r>
            <a:r>
              <a:rPr lang="zh-CN" altLang="en-US" sz="2000" dirty="0"/>
              <a:t>年</a:t>
            </a:r>
            <a:r>
              <a:rPr lang="en-US" altLang="zh-CN" sz="2000" dirty="0" err="1"/>
              <a:t>ThinkPHP</a:t>
            </a:r>
            <a:r>
              <a:rPr lang="en-US" altLang="zh-CN" sz="2000" dirty="0"/>
              <a:t>……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2001</a:t>
            </a:r>
            <a:r>
              <a:rPr lang="zh-CN" altLang="en-US" sz="2000" dirty="0"/>
              <a:t>年</a:t>
            </a:r>
            <a:r>
              <a:rPr lang="en-US" altLang="zh-CN" sz="2000" dirty="0"/>
              <a:t>Hibernate</a:t>
            </a:r>
            <a:r>
              <a:rPr lang="zh-CN" altLang="en-US" sz="2000" dirty="0"/>
              <a:t>，</a:t>
            </a:r>
            <a:r>
              <a:rPr lang="en-US" altLang="zh-CN" sz="2000" dirty="0"/>
              <a:t>2001</a:t>
            </a:r>
            <a:r>
              <a:rPr lang="zh-CN" altLang="en-US" sz="2000" dirty="0"/>
              <a:t>年</a:t>
            </a:r>
            <a:r>
              <a:rPr lang="en-US" altLang="zh-CN" sz="2000" dirty="0" err="1"/>
              <a:t>iBATIS</a:t>
            </a:r>
            <a:r>
              <a:rPr lang="zh-CN" altLang="en-US" sz="2000" dirty="0"/>
              <a:t>（</a:t>
            </a:r>
            <a:r>
              <a:rPr lang="en-US" altLang="zh-CN" sz="2000" dirty="0" err="1"/>
              <a:t>MyBatis</a:t>
            </a:r>
            <a:r>
              <a:rPr lang="zh-CN" altLang="en-US" sz="2000" dirty="0"/>
              <a:t>的前身）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4495889" y="589504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后端</a:t>
            </a:r>
            <a:r>
              <a:rPr lang="en-US" altLang="zh-CN" b="1" dirty="0"/>
              <a:t>MVC</a:t>
            </a:r>
            <a:r>
              <a:rPr lang="zh-CN" altLang="en-US" b="1" dirty="0"/>
              <a:t>框架时代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9326" y="2999449"/>
            <a:ext cx="6200775" cy="2895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937040" y="4354320"/>
            <a:ext cx="2162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</a:rPr>
              <a:t>后端开发工程师</a:t>
            </a:r>
            <a:endParaRPr lang="en-US" altLang="zh-CN" sz="2000" dirty="0">
              <a:solidFill>
                <a:schemeClr val="accent2"/>
              </a:solidFill>
            </a:endParaRPr>
          </a:p>
          <a:p>
            <a:r>
              <a:rPr lang="en-US" altLang="zh-CN" sz="2000" dirty="0"/>
              <a:t>           </a:t>
            </a:r>
            <a:r>
              <a:rPr lang="en-US" altLang="zh-CN" sz="2000" dirty="0">
                <a:solidFill>
                  <a:srgbClr val="FF0000"/>
                </a:solidFill>
              </a:rPr>
              <a:t>+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chemeClr val="accent6"/>
                </a:solidFill>
              </a:rPr>
              <a:t> </a:t>
            </a:r>
            <a:r>
              <a:rPr lang="zh-CN" altLang="en-US" sz="2000" dirty="0">
                <a:solidFill>
                  <a:schemeClr val="accent6"/>
                </a:solidFill>
              </a:rPr>
              <a:t>前端开发 </a:t>
            </a:r>
            <a:r>
              <a:rPr lang="en-US" altLang="zh-CN" sz="2000" dirty="0">
                <a:solidFill>
                  <a:schemeClr val="accent6"/>
                </a:solidFill>
              </a:rPr>
              <a:t>or </a:t>
            </a:r>
            <a:r>
              <a:rPr lang="zh-CN" altLang="en-US" sz="2000" dirty="0">
                <a:solidFill>
                  <a:schemeClr val="accent6"/>
                </a:solidFill>
              </a:rPr>
              <a:t>美工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应用的发展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7845" y="1461135"/>
            <a:ext cx="7542530" cy="39363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55542" y="5514619"/>
            <a:ext cx="492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2"/>
              </a:rPr>
              <a:t>https://www.w3.org/History/1989/proposal.html</a:t>
            </a:r>
            <a:endParaRPr lang="zh-CN" altLang="en-US" dirty="0"/>
          </a:p>
        </p:txBody>
      </p:sp>
      <p:pic>
        <p:nvPicPr>
          <p:cNvPr id="8" name="Picture 2" descr="https://pics0.baidu.com/feed/63d0f703918fa0ec7222b47c2c2d9fea3c6ddb1d.jpeg?token=dbefc1079bab661e7ec4e719f1fcf6e8&amp;s=38B443948462251B1CBD6C670300F0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539" y="3035918"/>
            <a:ext cx="2466975" cy="185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92430" y="1423035"/>
            <a:ext cx="381762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1989年，欧洲粒子物理实验室（CERN）的</a:t>
            </a:r>
            <a:r>
              <a:rPr lang="zh-CN" altLang="en-US" sz="2000" i="1">
                <a:solidFill>
                  <a:schemeClr val="tx1"/>
                </a:solidFill>
                <a:latin typeface="Arial Italic" panose="020B0604020202020204" charset="0"/>
                <a:cs typeface="Arial Italic" panose="020B0604020202020204" charset="0"/>
              </a:rPr>
              <a:t>Tim Berners-Lee</a:t>
            </a:r>
            <a:r>
              <a:rPr lang="zh-CN" altLang="en-US" sz="2000"/>
              <a:t>提出了Web的设想：文档链接“Information Management: A Proposal” </a:t>
            </a:r>
            <a:endParaRPr lang="zh-CN" altLang="en-US" sz="200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1994年底，万维网联盟（</a:t>
            </a:r>
            <a:r>
              <a:rPr lang="zh-CN" altLang="en-US" sz="2000">
                <a:solidFill>
                  <a:srgbClr val="FF0000"/>
                </a:solidFill>
              </a:rPr>
              <a:t>W</a:t>
            </a:r>
            <a:r>
              <a:rPr lang="zh-CN" altLang="en-US" sz="2000"/>
              <a:t>orld </a:t>
            </a:r>
            <a:r>
              <a:rPr lang="zh-CN" altLang="en-US" sz="2000">
                <a:solidFill>
                  <a:srgbClr val="FF0000"/>
                </a:solidFill>
              </a:rPr>
              <a:t>W</a:t>
            </a:r>
            <a:r>
              <a:rPr lang="zh-CN" altLang="en-US" sz="2000"/>
              <a:t>ide </a:t>
            </a:r>
            <a:r>
              <a:rPr lang="zh-CN" altLang="en-US" sz="2000">
                <a:solidFill>
                  <a:srgbClr val="FF0000"/>
                </a:solidFill>
              </a:rPr>
              <a:t>W</a:t>
            </a:r>
            <a:r>
              <a:rPr lang="zh-CN" altLang="en-US" sz="2000"/>
              <a:t>eb Consortium）成立，这标志着万维网的正式诞生。</a:t>
            </a:r>
            <a:endParaRPr lang="zh-CN" altLang="en-US" sz="2000"/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00136" y="3290853"/>
            <a:ext cx="4600575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8776" y="1630041"/>
            <a:ext cx="3286148" cy="1240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48608" y="3127927"/>
            <a:ext cx="4504307" cy="2285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71466"/>
            <a:ext cx="5009524" cy="99047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3201464" y="5720979"/>
            <a:ext cx="642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  <a:ea typeface="+mn-ea"/>
              </a:rPr>
              <a:t>前后端半分离的方案（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AJAX+JSON</a:t>
            </a:r>
            <a:r>
              <a:rPr lang="zh-CN" altLang="en-US" sz="2400" dirty="0">
                <a:latin typeface="+mn-ea"/>
                <a:ea typeface="+mn-ea"/>
              </a:rPr>
              <a:t>）</a:t>
            </a:r>
            <a:endParaRPr lang="zh-CN" altLang="en-US" sz="2400" dirty="0">
              <a:latin typeface="+mn-ea"/>
              <a:ea typeface="+mn-ea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833" y="1419296"/>
            <a:ext cx="9639746" cy="430168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占位符 2"/>
          <p:cNvSpPr txBox="1"/>
          <p:nvPr/>
        </p:nvSpPr>
        <p:spPr>
          <a:xfrm>
            <a:off x="448732" y="1262157"/>
            <a:ext cx="11458575" cy="43336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/>
              <a:t>AJAX</a:t>
            </a:r>
            <a:r>
              <a:rPr lang="zh-CN" altLang="en-US" sz="2400" dirty="0"/>
              <a:t>概念</a:t>
            </a:r>
            <a:endParaRPr lang="en-US" altLang="zh-CN" sz="24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en-US" altLang="zh-CN" sz="2000" dirty="0"/>
              <a:t>synchronous </a:t>
            </a:r>
            <a:r>
              <a:rPr lang="en-US" altLang="zh-CN" sz="2000" dirty="0" err="1">
                <a:solidFill>
                  <a:srgbClr val="FF0000"/>
                </a:solidFill>
              </a:rPr>
              <a:t>J</a:t>
            </a:r>
            <a:r>
              <a:rPr lang="en-US" altLang="zh-CN" sz="2000" dirty="0" err="1"/>
              <a:t>avascript</a:t>
            </a:r>
            <a:r>
              <a:rPr lang="en-US" altLang="zh-CN" sz="2000" dirty="0"/>
              <a:t> </a:t>
            </a:r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en-US" altLang="zh-CN" sz="2000" dirty="0"/>
              <a:t>nd </a:t>
            </a:r>
            <a:r>
              <a:rPr lang="en-US" altLang="zh-CN" sz="2000" dirty="0">
                <a:solidFill>
                  <a:srgbClr val="FF0000"/>
                </a:solidFill>
              </a:rPr>
              <a:t>X</a:t>
            </a:r>
            <a:r>
              <a:rPr lang="en-US" altLang="zh-CN" sz="2000" dirty="0"/>
              <a:t>ML</a:t>
            </a:r>
            <a:r>
              <a:rPr lang="zh-CN" altLang="en-US" sz="2000" dirty="0"/>
              <a:t>（异步</a:t>
            </a:r>
            <a:r>
              <a:rPr lang="en-US" altLang="zh-CN" sz="2000" dirty="0"/>
              <a:t>JavaScript</a:t>
            </a:r>
            <a:r>
              <a:rPr lang="zh-CN" altLang="en-US" sz="2000" dirty="0"/>
              <a:t>和</a:t>
            </a:r>
            <a:r>
              <a:rPr lang="en-US" altLang="zh-CN" sz="2000" dirty="0"/>
              <a:t>XML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AJAX</a:t>
            </a:r>
            <a:r>
              <a:rPr lang="zh-CN" altLang="en-US" sz="2000" dirty="0"/>
              <a:t>不是一种新的编程语言，而是一种用于创建更好更快交互性更强的</a:t>
            </a:r>
            <a:r>
              <a:rPr lang="en-US" altLang="zh-CN" sz="2000" dirty="0"/>
              <a:t>Web</a:t>
            </a:r>
            <a:r>
              <a:rPr lang="zh-CN" altLang="en-US" sz="2000" dirty="0"/>
              <a:t>应用程序的技术。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使用</a:t>
            </a:r>
            <a:r>
              <a:rPr lang="en-US" altLang="zh-CN" sz="2000" dirty="0" err="1"/>
              <a:t>Javascript</a:t>
            </a:r>
            <a:r>
              <a:rPr lang="zh-CN" altLang="en-US" sz="2000" dirty="0"/>
              <a:t>向服务器提出请求并处理响应而不阻塞用户，即可以在</a:t>
            </a:r>
            <a:r>
              <a:rPr lang="zh-CN" altLang="en-US" sz="2000" dirty="0">
                <a:solidFill>
                  <a:srgbClr val="FF0000"/>
                </a:solidFill>
              </a:rPr>
              <a:t>不重新加载整个网页的情况下，对网页的某部分进行更新。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传统的网页（不使用 </a:t>
            </a:r>
            <a:r>
              <a:rPr lang="en-US" altLang="zh-CN" sz="2000" dirty="0"/>
              <a:t>AJAX</a:t>
            </a:r>
            <a:r>
              <a:rPr lang="zh-CN" altLang="en-US" sz="2000" dirty="0"/>
              <a:t>）如果需要更新内容，必须重载整个网页页面。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AJAX</a:t>
            </a:r>
            <a:r>
              <a:rPr lang="zh-CN" altLang="en-US" sz="2000" dirty="0"/>
              <a:t>的核心对象是</a:t>
            </a:r>
            <a:r>
              <a:rPr lang="en-US" altLang="zh-CN" sz="2000" dirty="0" err="1"/>
              <a:t>XMLHTTPRequest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示例：</a:t>
            </a:r>
            <a:r>
              <a:rPr lang="en-US" altLang="zh-CN" sz="2000" dirty="0"/>
              <a:t> </a:t>
            </a:r>
            <a:r>
              <a:rPr lang="en-US" altLang="zh-CN" sz="1600" dirty="0">
                <a:hlinkClick r:id="rId1"/>
              </a:rPr>
              <a:t>http://www.runoob.com/try/try.php?filename=tryajax_first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430478" y="1289835"/>
            <a:ext cx="9555160" cy="33296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/>
              <a:t>JSON</a:t>
            </a:r>
            <a:r>
              <a:rPr lang="zh-CN" altLang="en-US" sz="2400" dirty="0"/>
              <a:t>概念</a:t>
            </a:r>
            <a:r>
              <a:rPr lang="en-US" altLang="zh-CN" sz="2400" dirty="0">
                <a:hlinkClick r:id="rId1"/>
              </a:rPr>
              <a:t>https://www.runoob.com/json/json-tutorial.html</a:t>
            </a:r>
            <a:endParaRPr lang="en-US" altLang="zh-CN" sz="2400" dirty="0"/>
          </a:p>
          <a:p>
            <a:pPr lvl="1" eaLnBrk="1" hangingPunct="1">
              <a:lnSpc>
                <a:spcPct val="150000"/>
              </a:lnSpc>
            </a:pPr>
            <a:r>
              <a:rPr lang="en-US" sz="2000" dirty="0"/>
              <a:t>JSON: </a:t>
            </a:r>
            <a:r>
              <a:rPr lang="en-US" sz="2000" b="1" dirty="0">
                <a:solidFill>
                  <a:srgbClr val="FF0000"/>
                </a:solidFill>
              </a:rPr>
              <a:t>J</a:t>
            </a:r>
            <a:r>
              <a:rPr lang="en-US" sz="2000" dirty="0"/>
              <a:t>ava</a:t>
            </a:r>
            <a:r>
              <a:rPr lang="en-US" sz="2000" b="1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cript </a:t>
            </a:r>
            <a:r>
              <a:rPr lang="en-US" sz="2000" b="1" dirty="0">
                <a:solidFill>
                  <a:srgbClr val="FF0000"/>
                </a:solidFill>
              </a:rPr>
              <a:t>O</a:t>
            </a:r>
            <a:r>
              <a:rPr lang="en-US" sz="2000" dirty="0"/>
              <a:t>bject </a:t>
            </a:r>
            <a:r>
              <a:rPr lang="en-US" sz="2000" b="1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otation(JavaScript </a:t>
            </a:r>
            <a:r>
              <a:rPr lang="zh-CN" altLang="en-US" sz="2000" dirty="0"/>
              <a:t>对象表示法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JSON</a:t>
            </a:r>
            <a:r>
              <a:rPr lang="zh-CN" altLang="en-US" sz="2000" dirty="0"/>
              <a:t>使用文本数据来描述数据对象，类似 </a:t>
            </a:r>
            <a:r>
              <a:rPr lang="en-US" sz="2000" dirty="0"/>
              <a:t>XML。</a:t>
            </a:r>
            <a:endParaRPr lang="en-US" sz="2000" dirty="0"/>
          </a:p>
          <a:p>
            <a:pPr lvl="1" eaLnBrk="1" hangingPunct="1">
              <a:lnSpc>
                <a:spcPct val="150000"/>
              </a:lnSpc>
            </a:pPr>
            <a:r>
              <a:rPr lang="en-US" sz="2000" dirty="0"/>
              <a:t>JSON </a:t>
            </a:r>
            <a:r>
              <a:rPr lang="zh-CN" altLang="en-US" sz="2000" dirty="0"/>
              <a:t>比 </a:t>
            </a:r>
            <a:r>
              <a:rPr lang="en-US" sz="2000" dirty="0"/>
              <a:t>XML </a:t>
            </a:r>
            <a:r>
              <a:rPr lang="zh-CN" altLang="en-US" sz="2000" dirty="0"/>
              <a:t>更小、更快，更易解析。</a:t>
            </a:r>
            <a:endParaRPr lang="zh-CN" altLang="en-US" dirty="0"/>
          </a:p>
        </p:txBody>
      </p:sp>
      <p:sp>
        <p:nvSpPr>
          <p:cNvPr id="8" name="TextBox 4"/>
          <p:cNvSpPr txBox="1"/>
          <p:nvPr/>
        </p:nvSpPr>
        <p:spPr>
          <a:xfrm>
            <a:off x="2641048" y="3636435"/>
            <a:ext cx="6572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ea"/>
                <a:ea typeface="+mn-ea"/>
              </a:rPr>
              <a:t>{</a:t>
            </a:r>
            <a:br>
              <a:rPr lang="en-US" sz="2000" dirty="0">
                <a:latin typeface="+mn-ea"/>
                <a:ea typeface="+mn-ea"/>
              </a:rPr>
            </a:br>
            <a:r>
              <a:rPr lang="en-US" sz="2000" dirty="0">
                <a:latin typeface="+mn-ea"/>
                <a:ea typeface="+mn-ea"/>
              </a:rPr>
              <a:t>   "employees": [</a:t>
            </a:r>
            <a:br>
              <a:rPr lang="en-US" sz="2000" dirty="0">
                <a:latin typeface="+mn-ea"/>
                <a:ea typeface="+mn-ea"/>
              </a:rPr>
            </a:br>
            <a:r>
              <a:rPr lang="en-US" sz="2000" dirty="0">
                <a:latin typeface="+mn-ea"/>
                <a:ea typeface="+mn-ea"/>
              </a:rPr>
              <a:t>       { "</a:t>
            </a:r>
            <a:r>
              <a:rPr lang="en-US" sz="2000" dirty="0" err="1">
                <a:latin typeface="+mn-ea"/>
                <a:ea typeface="+mn-ea"/>
              </a:rPr>
              <a:t>firstName</a:t>
            </a:r>
            <a:r>
              <a:rPr lang="en-US" sz="2000" dirty="0">
                <a:latin typeface="+mn-ea"/>
                <a:ea typeface="+mn-ea"/>
              </a:rPr>
              <a:t>":"John" , "</a:t>
            </a:r>
            <a:r>
              <a:rPr lang="en-US" sz="2000" dirty="0" err="1">
                <a:latin typeface="+mn-ea"/>
                <a:ea typeface="+mn-ea"/>
              </a:rPr>
              <a:t>lastName</a:t>
            </a:r>
            <a:r>
              <a:rPr lang="en-US" sz="2000" dirty="0">
                <a:latin typeface="+mn-ea"/>
                <a:ea typeface="+mn-ea"/>
              </a:rPr>
              <a:t>":"Doe" }, </a:t>
            </a:r>
            <a:br>
              <a:rPr lang="en-US" sz="2000" dirty="0">
                <a:latin typeface="+mn-ea"/>
                <a:ea typeface="+mn-ea"/>
              </a:rPr>
            </a:br>
            <a:r>
              <a:rPr lang="en-US" sz="2000" dirty="0">
                <a:latin typeface="+mn-ea"/>
                <a:ea typeface="+mn-ea"/>
              </a:rPr>
              <a:t>       { "</a:t>
            </a:r>
            <a:r>
              <a:rPr lang="en-US" sz="2000" dirty="0" err="1">
                <a:latin typeface="+mn-ea"/>
                <a:ea typeface="+mn-ea"/>
              </a:rPr>
              <a:t>firstName</a:t>
            </a:r>
            <a:r>
              <a:rPr lang="en-US" sz="2000" dirty="0">
                <a:latin typeface="+mn-ea"/>
                <a:ea typeface="+mn-ea"/>
              </a:rPr>
              <a:t>":"Anna" , "</a:t>
            </a:r>
            <a:r>
              <a:rPr lang="en-US" sz="2000" dirty="0" err="1">
                <a:latin typeface="+mn-ea"/>
                <a:ea typeface="+mn-ea"/>
              </a:rPr>
              <a:t>lastName</a:t>
            </a:r>
            <a:r>
              <a:rPr lang="en-US" sz="2000" dirty="0">
                <a:latin typeface="+mn-ea"/>
                <a:ea typeface="+mn-ea"/>
              </a:rPr>
              <a:t>":"Smith" }, </a:t>
            </a:r>
            <a:br>
              <a:rPr lang="en-US" sz="2000" dirty="0">
                <a:latin typeface="+mn-ea"/>
                <a:ea typeface="+mn-ea"/>
              </a:rPr>
            </a:br>
            <a:r>
              <a:rPr lang="en-US" sz="2000" dirty="0">
                <a:latin typeface="+mn-ea"/>
                <a:ea typeface="+mn-ea"/>
              </a:rPr>
              <a:t>       { "</a:t>
            </a:r>
            <a:r>
              <a:rPr lang="en-US" sz="2000" dirty="0" err="1">
                <a:latin typeface="+mn-ea"/>
                <a:ea typeface="+mn-ea"/>
              </a:rPr>
              <a:t>firstName</a:t>
            </a:r>
            <a:r>
              <a:rPr lang="en-US" sz="2000" dirty="0">
                <a:latin typeface="+mn-ea"/>
                <a:ea typeface="+mn-ea"/>
              </a:rPr>
              <a:t>":"Peter" , "</a:t>
            </a:r>
            <a:r>
              <a:rPr lang="en-US" sz="2000" dirty="0" err="1">
                <a:latin typeface="+mn-ea"/>
                <a:ea typeface="+mn-ea"/>
              </a:rPr>
              <a:t>lastName</a:t>
            </a:r>
            <a:r>
              <a:rPr lang="en-US" sz="2000" dirty="0">
                <a:latin typeface="+mn-ea"/>
                <a:ea typeface="+mn-ea"/>
              </a:rPr>
              <a:t>":"Jones" }</a:t>
            </a:r>
            <a:br>
              <a:rPr lang="en-US" sz="2000" dirty="0">
                <a:latin typeface="+mn-ea"/>
                <a:ea typeface="+mn-ea"/>
              </a:rPr>
            </a:br>
            <a:r>
              <a:rPr lang="en-US" sz="2000" dirty="0">
                <a:latin typeface="+mn-ea"/>
                <a:ea typeface="+mn-ea"/>
              </a:rPr>
              <a:t>    ]</a:t>
            </a:r>
            <a:br>
              <a:rPr lang="en-US" sz="2000" dirty="0">
                <a:latin typeface="+mn-ea"/>
                <a:ea typeface="+mn-ea"/>
              </a:rPr>
            </a:br>
            <a:r>
              <a:rPr lang="en-US" sz="2000" dirty="0">
                <a:latin typeface="+mn-ea"/>
                <a:ea typeface="+mn-ea"/>
              </a:rPr>
              <a:t>}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379678" y="1247502"/>
            <a:ext cx="11254580" cy="49754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/>
              <a:t>AJAX</a:t>
            </a:r>
            <a:r>
              <a:rPr lang="zh-CN" altLang="en-US" sz="2000" dirty="0"/>
              <a:t>仅解决了不重新加载整个网页的情况下，向服务器发起请求获取数据，然后对网页的局部进行更新。</a:t>
            </a:r>
            <a:endParaRPr lang="en-US" altLang="zh-CN" sz="20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/>
              <a:t>但现代</a:t>
            </a:r>
            <a:r>
              <a:rPr lang="en-US" altLang="zh-CN" sz="2000" dirty="0"/>
              <a:t>Web</a:t>
            </a:r>
            <a:r>
              <a:rPr lang="zh-CN" altLang="en-US" sz="2000" dirty="0"/>
              <a:t>应用对前端还有更高要求：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如何方便的修改</a:t>
            </a:r>
            <a:r>
              <a:rPr lang="en-US" altLang="zh-CN" sz="2000" dirty="0"/>
              <a:t>DOM</a:t>
            </a:r>
            <a:r>
              <a:rPr lang="zh-CN" altLang="en-US" sz="2000" dirty="0"/>
              <a:t>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如何方便的编写</a:t>
            </a:r>
            <a:r>
              <a:rPr lang="en-US" altLang="zh-CN" sz="2000" dirty="0"/>
              <a:t>DOM</a:t>
            </a:r>
            <a:r>
              <a:rPr lang="zh-CN" altLang="en-US" sz="2000" dirty="0"/>
              <a:t>事件响应？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如何方便的实现</a:t>
            </a:r>
            <a:r>
              <a:rPr lang="en-US" altLang="zh-CN" sz="2000" dirty="0"/>
              <a:t>DOM</a:t>
            </a:r>
            <a:r>
              <a:rPr lang="zh-CN" altLang="en-US" sz="2000" dirty="0"/>
              <a:t>元素之间的逻辑联动？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有没有可能不经过后端自己切换显示的“页面“，即页面内部路由？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/>
              <a:t>如何实现负责前端页面的多人协作工程化开发？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dirty="0"/>
              <a:t>……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6771" y="1855786"/>
            <a:ext cx="2419188" cy="423357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332583" y="1321551"/>
            <a:ext cx="11254580" cy="49754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/>
              <a:t>前端</a:t>
            </a:r>
            <a:r>
              <a:rPr lang="en-US" altLang="zh-CN" sz="2000" dirty="0"/>
              <a:t>MV*</a:t>
            </a:r>
            <a:r>
              <a:rPr lang="zh-CN" altLang="en-US" sz="2000" dirty="0"/>
              <a:t>框架时代：</a:t>
            </a:r>
            <a:r>
              <a:rPr lang="en-US" altLang="zh-CN" sz="2000" dirty="0"/>
              <a:t>Vue.js  vs </a:t>
            </a:r>
            <a:r>
              <a:rPr lang="en-US" altLang="zh-CN" sz="2000" dirty="0" err="1"/>
              <a:t>Angularjs</a:t>
            </a:r>
            <a:r>
              <a:rPr lang="en-US" altLang="zh-CN" sz="2000" dirty="0"/>
              <a:t> vs </a:t>
            </a:r>
            <a:r>
              <a:rPr lang="en-US" altLang="zh-CN" sz="2000" dirty="0" err="1"/>
              <a:t>Reactjs</a:t>
            </a:r>
            <a:endParaRPr lang="en-US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396" y="2055795"/>
            <a:ext cx="4684698" cy="14542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703" y="1400195"/>
            <a:ext cx="3966460" cy="5198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96" y="4062127"/>
            <a:ext cx="1770561" cy="139845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63402" y="5674059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一套代码编到</a:t>
            </a:r>
            <a:r>
              <a:rPr lang="en-US" altLang="zh-CN" dirty="0"/>
              <a:t>8</a:t>
            </a:r>
            <a:r>
              <a:rPr lang="zh-CN" altLang="en-US" dirty="0"/>
              <a:t>个平台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723" y="4062127"/>
            <a:ext cx="2466745" cy="161193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1120" y="1800860"/>
            <a:ext cx="5558790" cy="32137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8059" y="1833716"/>
            <a:ext cx="8333333" cy="47142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464345" y="1718088"/>
            <a:ext cx="11254580" cy="49754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endParaRPr lang="zh-CN" altLang="en-US" sz="20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779" y="5451837"/>
            <a:ext cx="891280" cy="778102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1226779" y="63173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APP</a:t>
            </a:r>
            <a:endParaRPr lang="zh-CN" altLang="en-US" dirty="0"/>
          </a:p>
        </p:txBody>
      </p:sp>
      <p:cxnSp>
        <p:nvCxnSpPr>
          <p:cNvPr id="52" name="直接箭头连接符 51"/>
          <p:cNvCxnSpPr/>
          <p:nvPr/>
        </p:nvCxnSpPr>
        <p:spPr>
          <a:xfrm>
            <a:off x="2290539" y="5859533"/>
            <a:ext cx="2396454" cy="25645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H="1" flipV="1">
            <a:off x="2370957" y="6057522"/>
            <a:ext cx="2237206" cy="2390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054067" y="619440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为多种终类型端提供接口</a:t>
            </a:r>
            <a:endParaRPr lang="zh-CN" altLang="en-US" dirty="0"/>
          </a:p>
        </p:txBody>
      </p:sp>
      <p:sp>
        <p:nvSpPr>
          <p:cNvPr id="59" name="TextBox 4"/>
          <p:cNvSpPr txBox="1"/>
          <p:nvPr/>
        </p:nvSpPr>
        <p:spPr>
          <a:xfrm>
            <a:off x="8780446" y="6435611"/>
            <a:ext cx="2700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  <a:ea typeface="+mn-ea"/>
              </a:rPr>
              <a:t>前后端分离的方案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2120" y="1177972"/>
            <a:ext cx="600260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从静态文件</a:t>
            </a:r>
            <a:r>
              <a:rPr lang="en-US" altLang="zh-CN" dirty="0"/>
              <a:t>Web</a:t>
            </a:r>
            <a:r>
              <a:rPr lang="zh-CN" altLang="en-US" dirty="0"/>
              <a:t>服务器或</a:t>
            </a:r>
            <a:r>
              <a:rPr lang="en-US" altLang="zh-CN" dirty="0"/>
              <a:t>CDN</a:t>
            </a:r>
            <a:r>
              <a:rPr lang="zh-CN" altLang="en-US" dirty="0"/>
              <a:t>加载开发好的静态页面文件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221" y="1973778"/>
            <a:ext cx="3294587" cy="831643"/>
          </a:xfrm>
          <a:prstGeom prst="rect">
            <a:avLst/>
          </a:prstGeom>
        </p:spPr>
      </p:pic>
      <p:sp>
        <p:nvSpPr>
          <p:cNvPr id="13" name="左右箭头 12"/>
          <p:cNvSpPr/>
          <p:nvPr/>
        </p:nvSpPr>
        <p:spPr>
          <a:xfrm>
            <a:off x="3917113" y="2263478"/>
            <a:ext cx="801412" cy="1576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278079" y="1186519"/>
            <a:ext cx="11254580" cy="49754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前后端分离的好处</a:t>
            </a:r>
            <a:endParaRPr lang="en-US" altLang="zh-CN" sz="2000" b="1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前端引入了分层框架并且实现了组件化，为开发复杂的交互性页面提高了基础，</a:t>
            </a:r>
            <a:r>
              <a:rPr lang="en-US" altLang="zh-CN" sz="2000" dirty="0">
                <a:latin typeface="+mn-ea"/>
              </a:rPr>
              <a:t>web</a:t>
            </a:r>
            <a:r>
              <a:rPr lang="zh-CN" altLang="en-US" sz="2000" dirty="0">
                <a:latin typeface="+mn-ea"/>
              </a:rPr>
              <a:t>前端技术已经逐步具备了开发替代各类客户端应用程序的能力。</a:t>
            </a:r>
            <a:endParaRPr lang="en-US" altLang="zh-CN" sz="2000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把页面渲染的操作由后端转移到浏览器，降低了服务器压力，也改善了用户体验。</a:t>
            </a:r>
            <a:endParaRPr lang="en-US" altLang="zh-CN" sz="2000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后端从用户灵活多变的</a:t>
            </a:r>
            <a:r>
              <a:rPr lang="en-US" altLang="zh-CN" sz="2000" dirty="0">
                <a:latin typeface="+mn-ea"/>
              </a:rPr>
              <a:t>UI</a:t>
            </a:r>
            <a:r>
              <a:rPr lang="zh-CN" altLang="en-US" sz="2000" dirty="0">
                <a:latin typeface="+mn-ea"/>
              </a:rPr>
              <a:t>需求实现工作中解脱出来，专注于后台的业务逻辑、数据处理层以及分布式高性能方案。</a:t>
            </a:r>
            <a:endParaRPr lang="en-US" altLang="zh-CN" sz="2000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后端可以一套接口为多种类型的接入终端提供服务。</a:t>
            </a:r>
            <a:endParaRPr lang="en-US" altLang="zh-CN" sz="2000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前后端职责清晰，按约定的接口进行开发，有利于团队协作，并行开发。</a:t>
            </a:r>
            <a:endParaRPr lang="zh-CN" altLang="en-US" sz="20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</p:txBody>
      </p:sp>
    </p:spTree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379678" y="1186519"/>
            <a:ext cx="11254580" cy="49754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前后端分离后的开发模式</a:t>
            </a:r>
            <a:endParaRPr lang="en-US" altLang="zh-CN" sz="2000" b="1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  <a:p>
            <a:pPr lvl="1" eaLnBrk="1" hangingPunct="1">
              <a:lnSpc>
                <a:spcPct val="150000"/>
              </a:lnSpc>
            </a:pP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endParaRPr lang="zh-CN" altLang="en-US" sz="2000" dirty="0"/>
          </a:p>
          <a:p>
            <a:pPr eaLnBrk="1" hangingPunct="1">
              <a:lnSpc>
                <a:spcPct val="150000"/>
              </a:lnSpc>
            </a:pPr>
            <a:endParaRPr lang="en-US" altLang="zh-CN" sz="2400" dirty="0"/>
          </a:p>
        </p:txBody>
      </p:sp>
      <p:pic>
        <p:nvPicPr>
          <p:cNvPr id="1026" name="Picture 2" descr="https://timgsa.baidu.com/timg?image&amp;quality=80&amp;size=b9999_10000&amp;sec=1582383049840&amp;di=c919ad4874c232eeee5c66a89a7aeace&amp;imgtype=0&amp;src=http%3A%2F%2Fpic.51yuansu.com%2Fpic3%2Fcover%2F02%2F49%2F08%2F59e63a986cb7a_61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660" y="2367110"/>
            <a:ext cx="1263579" cy="188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72" y="2566966"/>
            <a:ext cx="1423843" cy="1779804"/>
          </a:xfrm>
          <a:prstGeom prst="rect">
            <a:avLst/>
          </a:prstGeom>
        </p:spPr>
      </p:pic>
      <p:sp>
        <p:nvSpPr>
          <p:cNvPr id="3" name="左右箭头 2"/>
          <p:cNvSpPr/>
          <p:nvPr/>
        </p:nvSpPr>
        <p:spPr>
          <a:xfrm>
            <a:off x="2954069" y="2566966"/>
            <a:ext cx="6029342" cy="1660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946030" y="196700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定义接口规范</a:t>
            </a:r>
            <a:endParaRPr lang="zh-CN" altLang="en-US" sz="2000" dirty="0"/>
          </a:p>
        </p:txBody>
      </p:sp>
      <p:sp>
        <p:nvSpPr>
          <p:cNvPr id="5" name="椭圆 4"/>
          <p:cNvSpPr/>
          <p:nvPr/>
        </p:nvSpPr>
        <p:spPr>
          <a:xfrm>
            <a:off x="4298491" y="3101388"/>
            <a:ext cx="1048226" cy="9429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Mock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Data</a:t>
            </a:r>
            <a:endParaRPr lang="zh-CN" altLang="en-US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579" y="3204509"/>
            <a:ext cx="1084067" cy="839854"/>
          </a:xfrm>
          <a:prstGeom prst="rect">
            <a:avLst/>
          </a:prstGeom>
        </p:spPr>
      </p:pic>
      <p:sp>
        <p:nvSpPr>
          <p:cNvPr id="11" name="左右箭头 10"/>
          <p:cNvSpPr/>
          <p:nvPr/>
        </p:nvSpPr>
        <p:spPr>
          <a:xfrm>
            <a:off x="2954068" y="3456868"/>
            <a:ext cx="1216152" cy="2189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右箭头 13"/>
          <p:cNvSpPr/>
          <p:nvPr/>
        </p:nvSpPr>
        <p:spPr>
          <a:xfrm>
            <a:off x="7725819" y="3455333"/>
            <a:ext cx="1216152" cy="2189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779897" y="31852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接口测试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955739" y="4521031"/>
            <a:ext cx="121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接收数据</a:t>
            </a:r>
            <a:endParaRPr lang="en-US" altLang="zh-CN" dirty="0"/>
          </a:p>
          <a:p>
            <a:pPr algn="ctr"/>
            <a:r>
              <a:rPr lang="zh-CN" altLang="en-US" dirty="0"/>
              <a:t>渲染页面</a:t>
            </a:r>
            <a:endParaRPr lang="en-US" altLang="zh-CN" dirty="0"/>
          </a:p>
          <a:p>
            <a:pPr algn="ctr"/>
            <a:r>
              <a:rPr lang="en-US" altLang="zh-CN" dirty="0"/>
              <a:t>UI</a:t>
            </a:r>
            <a:r>
              <a:rPr lang="zh-CN" altLang="en-US" dirty="0"/>
              <a:t>交互</a:t>
            </a:r>
            <a:endParaRPr lang="en-US" altLang="zh-CN" dirty="0"/>
          </a:p>
          <a:p>
            <a:pPr algn="ctr"/>
            <a:r>
              <a:rPr lang="zh-CN" altLang="en-US" dirty="0"/>
              <a:t>发送请求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405408" y="4459114"/>
            <a:ext cx="1685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数据库设计</a:t>
            </a:r>
            <a:endParaRPr lang="en-US" altLang="zh-CN" dirty="0"/>
          </a:p>
          <a:p>
            <a:pPr algn="ctr"/>
            <a:r>
              <a:rPr lang="zh-CN" altLang="en-US" dirty="0"/>
              <a:t>业务逻辑</a:t>
            </a:r>
            <a:endParaRPr lang="en-US" altLang="zh-CN" dirty="0"/>
          </a:p>
          <a:p>
            <a:pPr algn="ctr"/>
            <a:r>
              <a:rPr lang="zh-CN" altLang="en-US" dirty="0"/>
              <a:t>提供数据接口</a:t>
            </a:r>
            <a:endParaRPr lang="zh-CN" altLang="en-US" dirty="0"/>
          </a:p>
        </p:txBody>
      </p:sp>
      <p:sp>
        <p:nvSpPr>
          <p:cNvPr id="19" name="左右箭头 18"/>
          <p:cNvSpPr/>
          <p:nvPr/>
        </p:nvSpPr>
        <p:spPr>
          <a:xfrm>
            <a:off x="2992297" y="4448694"/>
            <a:ext cx="6029342" cy="1660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202510" y="478822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联调测试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应用的发展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122" name="Picture 2" descr="https://www.w3.org/History/1994/WWW/Journals/CACM/screensnap2_24c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46" y="1557557"/>
            <a:ext cx="5371307" cy="399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Old school: A view of the world's first web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1" y="1575968"/>
            <a:ext cx="5368346" cy="397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592201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34260" y="1816621"/>
            <a:ext cx="885455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5698" y="2959629"/>
            <a:ext cx="722377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1021" y="4102637"/>
            <a:ext cx="791635" cy="78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肘形连接符 12"/>
          <p:cNvCxnSpPr/>
          <p:nvPr/>
        </p:nvCxnSpPr>
        <p:spPr>
          <a:xfrm>
            <a:off x="2405401" y="2173811"/>
            <a:ext cx="2018991" cy="114300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1" idx="3"/>
          </p:cNvCxnSpPr>
          <p:nvPr/>
        </p:nvCxnSpPr>
        <p:spPr>
          <a:xfrm>
            <a:off x="2528075" y="3316819"/>
            <a:ext cx="1896317" cy="1588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2" idx="3"/>
          </p:cNvCxnSpPr>
          <p:nvPr/>
        </p:nvCxnSpPr>
        <p:spPr>
          <a:xfrm flipV="1">
            <a:off x="2482655" y="3316820"/>
            <a:ext cx="1941736" cy="117872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4"/>
          <p:cNvSpPr txBox="1"/>
          <p:nvPr/>
        </p:nvSpPr>
        <p:spPr>
          <a:xfrm>
            <a:off x="3466032" y="2959629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Web API</a:t>
            </a:r>
            <a:endParaRPr lang="zh-CN" altLang="en-US" dirty="0"/>
          </a:p>
        </p:txBody>
      </p:sp>
      <p:pic>
        <p:nvPicPr>
          <p:cNvPr id="17" name="Picture 2" descr="大型网站架构演化历程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73682" y="1762463"/>
            <a:ext cx="6193388" cy="321282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9531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1.3 Web系统架构和开发技术的演化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32282" y="1367950"/>
            <a:ext cx="11304104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后端侧重大型复杂</a:t>
            </a:r>
            <a:r>
              <a:rPr lang="en-US" altLang="zh-CN" sz="2000" dirty="0">
                <a:latin typeface="+mn-ea"/>
                <a:ea typeface="+mn-ea"/>
              </a:rPr>
              <a:t>Web</a:t>
            </a:r>
            <a:r>
              <a:rPr lang="zh-CN" altLang="en-US" sz="2000" dirty="0">
                <a:latin typeface="+mn-ea"/>
                <a:ea typeface="+mn-ea"/>
              </a:rPr>
              <a:t>系统的设计与实现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5" name="Picture 2" descr="https://img-blog.csdnimg.cn/20190808105405367.png?x-oss-process=image/watermark,type_ZmFuZ3poZW5naGVpdGk,shadow_10,text_aHR0cHM6Ly9ibG9nLmNzZG4ubmV0L3UwMTIwNDE1MjM=,size_16,color_FFFFFF,t_7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40" y="2001858"/>
            <a:ext cx="10281712" cy="463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93356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32282" y="1367950"/>
            <a:ext cx="11304104" cy="4707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大型</a:t>
            </a:r>
            <a:r>
              <a:rPr lang="en-US" altLang="zh-CN" sz="2000" dirty="0">
                <a:latin typeface="+mn-ea"/>
                <a:ea typeface="+mn-ea"/>
              </a:rPr>
              <a:t>Web</a:t>
            </a:r>
            <a:r>
              <a:rPr lang="zh-CN" altLang="en-US" sz="2000" dirty="0">
                <a:latin typeface="+mn-ea"/>
                <a:ea typeface="+mn-ea"/>
              </a:rPr>
              <a:t>系统的非功能性需求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+mn-ea"/>
              </a:rPr>
              <a:t>高并发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sym typeface="+mn-ea"/>
              </a:rPr>
              <a:t>：</a:t>
            </a:r>
            <a:r>
              <a:rPr lang="zh-CN" altLang="en-US" sz="2000" dirty="0">
                <a:latin typeface="+mn-ea"/>
                <a:sym typeface="+mn-ea"/>
              </a:rPr>
              <a:t>支持高的并发用户数、并发请求数（</a:t>
            </a:r>
            <a:r>
              <a:rPr lang="en-US" altLang="zh-CN" sz="2000" dirty="0">
                <a:latin typeface="+mn-ea"/>
                <a:sym typeface="+mn-ea"/>
              </a:rPr>
              <a:t>QPS</a:t>
            </a:r>
            <a:r>
              <a:rPr lang="zh-CN" altLang="en-US" sz="2000" dirty="0">
                <a:latin typeface="+mn-ea"/>
                <a:sym typeface="+mn-ea"/>
              </a:rPr>
              <a:t>）、并发事务数（</a:t>
            </a:r>
            <a:r>
              <a:rPr lang="en-US" altLang="zh-CN" sz="2000" dirty="0">
                <a:latin typeface="+mn-ea"/>
                <a:sym typeface="+mn-ea"/>
              </a:rPr>
              <a:t>TPS</a:t>
            </a:r>
            <a:r>
              <a:rPr lang="zh-CN" altLang="en-US" sz="2000" dirty="0">
                <a:latin typeface="+mn-ea"/>
                <a:sym typeface="+mn-ea"/>
              </a:rPr>
              <a:t>）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+mn-ea"/>
              </a:rPr>
              <a:t>高性能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sym typeface="+mn-ea"/>
              </a:rPr>
              <a:t>：</a:t>
            </a:r>
            <a:r>
              <a:rPr lang="zh-CN" altLang="en-US" sz="2000" dirty="0">
                <a:latin typeface="+mn-ea"/>
                <a:sym typeface="+mn-ea"/>
              </a:rPr>
              <a:t>支持在高并发的同时具备短的响应时间，运行效率高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+mn-ea"/>
              </a:rPr>
              <a:t>高可用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sym typeface="+mn-ea"/>
              </a:rPr>
              <a:t>：</a:t>
            </a:r>
            <a:r>
              <a:rPr lang="zh-CN" altLang="en-US" sz="2000" dirty="0">
                <a:latin typeface="+mn-ea"/>
                <a:sym typeface="+mn-ea"/>
              </a:rPr>
              <a:t>保证系统可以持续提供服务，即使在出现故障的情况下，也尽可能对外提供服务，冗余备份、降级、限流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+mn-ea"/>
              </a:rPr>
              <a:t>可伸缩</a:t>
            </a:r>
            <a:r>
              <a:rPr lang="zh-CN" altLang="en-US" sz="2000" dirty="0">
                <a:latin typeface="+mn-ea"/>
                <a:sym typeface="+mn-ea"/>
              </a:rPr>
              <a:t>：面对高并发访问和数据量的增长，可通过扩展节点满足业务需求的增长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+mn-ea"/>
              </a:rPr>
              <a:t>可扩展</a:t>
            </a:r>
            <a:r>
              <a:rPr lang="zh-CN" altLang="en-US" sz="2000" dirty="0">
                <a:latin typeface="+mn-ea"/>
                <a:sym typeface="+mn-ea"/>
              </a:rPr>
              <a:t>：能够快速响应需求变化以及业务拓展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+mn-ea"/>
              </a:rPr>
              <a:t>安全性</a:t>
            </a:r>
            <a:r>
              <a:rPr lang="zh-CN" altLang="en-US" sz="2000" dirty="0">
                <a:latin typeface="+mn-ea"/>
                <a:sym typeface="+mn-ea"/>
              </a:rPr>
              <a:t>：互联网是开放的，需要保护系统不受恶意攻击破坏，保护重要数据不被窃取</a:t>
            </a:r>
            <a:endParaRPr lang="en-US" altLang="zh-CN" sz="20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+mn-ea"/>
                <a:sym typeface="+mn-ea"/>
              </a:rPr>
              <a:t>易运维：</a:t>
            </a:r>
            <a:r>
              <a:rPr lang="zh-CN" altLang="en-US" sz="2000" dirty="0">
                <a:latin typeface="+mn-ea"/>
                <a:sym typeface="+mn-ea"/>
              </a:rPr>
              <a:t>可监控、可测试、灵活发布</a:t>
            </a:r>
            <a:endParaRPr lang="en-US" altLang="zh-CN" sz="2000" b="1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912" y="5923669"/>
            <a:ext cx="3203575" cy="55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47556"/>
            <a:ext cx="82428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单体系统（</a:t>
            </a:r>
            <a:r>
              <a:rPr lang="en-US" altLang="zh-CN" sz="2000" b="1" dirty="0">
                <a:latin typeface="+mn-ea"/>
                <a:ea typeface="+mn-ea"/>
              </a:rPr>
              <a:t>Monolith System</a:t>
            </a:r>
            <a:r>
              <a:rPr lang="zh-CN" altLang="en-US" sz="2000" b="1" dirty="0">
                <a:latin typeface="+mn-ea"/>
                <a:ea typeface="+mn-ea"/>
              </a:rPr>
              <a:t>）</a:t>
            </a:r>
            <a:endParaRPr lang="en-US" altLang="zh-CN" sz="20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系统所涉及的组件都打包成一个一体化结构并进行部署和运行。</a:t>
            </a:r>
            <a:endParaRPr lang="en-US" altLang="zh-CN" sz="2000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优点</a:t>
            </a:r>
            <a:r>
              <a:rPr lang="zh-CN" altLang="en-US" sz="2000" dirty="0">
                <a:latin typeface="+mn-ea"/>
                <a:ea typeface="+mn-ea"/>
              </a:rPr>
              <a:t>：集中式管理，开发简单，没有分布式管理和调用消耗。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6250" y="2888931"/>
            <a:ext cx="93941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单体系统面临的</a:t>
            </a:r>
            <a:r>
              <a:rPr lang="zh-CN" altLang="en-US" sz="2000" b="1" dirty="0">
                <a:solidFill>
                  <a:srgbClr val="FF0000"/>
                </a:solidFill>
              </a:rPr>
              <a:t>挑战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业务复杂度</a:t>
            </a:r>
            <a:r>
              <a:rPr lang="zh-CN" altLang="en-US" sz="2000" dirty="0"/>
              <a:t>：单体系统一般可扩展性较弱，对业务的任何一处进行修改，都需要重新构建整个系统并进行发布。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代码腐化</a:t>
            </a:r>
            <a:r>
              <a:rPr lang="zh-CN" altLang="en-US" sz="2000" dirty="0"/>
              <a:t>：单体系统中由于缺乏合理的业务和技术实现边界，随着业务功能的增多，功能的叠加，容易引入难以管控的缺陷，同一个进程内故障很难隔离。</a:t>
            </a:r>
            <a:endParaRPr lang="en-US" altLang="zh-CN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476250" y="5270298"/>
            <a:ext cx="115140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团队问题</a:t>
            </a:r>
            <a:r>
              <a:rPr lang="zh-CN" altLang="en-US" sz="2000" dirty="0"/>
              <a:t>：团队规模较大后，单体系统开发管理复杂，技术耦合强，不利于技术栈升级。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伸缩性问题</a:t>
            </a:r>
            <a:r>
              <a:rPr lang="zh-CN" altLang="en-US" sz="2000" dirty="0"/>
              <a:t>：单体系统所有代码在一起运行，不能按不同业务模块对内存、计算资源的不同需求进行扩容，容易造成资源的浪费。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8783294" y="1275428"/>
            <a:ext cx="2997889" cy="20803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995711" y="1686037"/>
            <a:ext cx="808383" cy="12324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商品模块</a:t>
            </a:r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9936615" y="1686037"/>
            <a:ext cx="808383" cy="12324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订单模块</a:t>
            </a:r>
            <a:endParaRPr lang="zh-CN" altLang="en-US" dirty="0"/>
          </a:p>
        </p:txBody>
      </p:sp>
      <p:sp>
        <p:nvSpPr>
          <p:cNvPr id="93" name="矩形 92"/>
          <p:cNvSpPr/>
          <p:nvPr/>
        </p:nvSpPr>
        <p:spPr>
          <a:xfrm>
            <a:off x="10811259" y="1686037"/>
            <a:ext cx="808383" cy="12324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用户模块</a:t>
            </a:r>
            <a:endParaRPr lang="zh-CN" altLang="en-US" dirty="0"/>
          </a:p>
        </p:txBody>
      </p:sp>
      <p:pic>
        <p:nvPicPr>
          <p:cNvPr id="94" name="Picture 2" descr="https://timgsa.baidu.com/timg?image&amp;quality=80&amp;size=b9999_10000&amp;sec=1589691217431&amp;di=e87d9928cd732e0e0a7f81fa26e1a74d&amp;imgtype=0&amp;src=http%3A%2F%2Fpic.51yuansu.com%2Fpic2%2Fcover%2F00%2F46%2F20%2F58156ab937f5c_61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194" y="4157196"/>
            <a:ext cx="904094" cy="90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右箭头 25"/>
          <p:cNvSpPr/>
          <p:nvPr/>
        </p:nvSpPr>
        <p:spPr>
          <a:xfrm rot="5400000">
            <a:off x="10061131" y="3572671"/>
            <a:ext cx="626693" cy="261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251754"/>
            <a:ext cx="500087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000" b="1" dirty="0">
                <a:latin typeface="+mn-ea"/>
                <a:ea typeface="+mn-ea"/>
              </a:rPr>
              <a:t>Big Ball of Mud</a:t>
            </a:r>
            <a:endParaRPr lang="en-US" altLang="zh-CN" sz="2000" b="1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无法应对越来越复杂的业务逻辑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因为软件架构不符合组织架构，团队协作困难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性能及稳定性不满足要求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6146" name="Picture 2" descr="https://cdn.britannica.com/92/70092-050-837802D5/space-station-Soviet-Russian-Mir-completion-module-1996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19" y="1251754"/>
            <a:ext cx="5821593" cy="500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ir Compl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81" y="3671247"/>
            <a:ext cx="4665897" cy="302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7191124" y="6331718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和平号（</a:t>
            </a:r>
            <a:r>
              <a:rPr kumimoji="1" lang="en-US" altLang="zh-CN" dirty="0"/>
              <a:t>1986-2001</a:t>
            </a:r>
            <a:r>
              <a:rPr kumimoji="1" lang="zh-CN" altLang="en-US" dirty="0"/>
              <a:t>）</a:t>
            </a:r>
            <a:endParaRPr kumimoji="1"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33971" y="1346412"/>
            <a:ext cx="72185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分布式系统（</a:t>
            </a:r>
            <a:r>
              <a:rPr lang="en-US" altLang="zh-CN" sz="2000" b="1" dirty="0">
                <a:latin typeface="+mn-ea"/>
                <a:ea typeface="+mn-ea"/>
              </a:rPr>
              <a:t>Distributed System</a:t>
            </a:r>
            <a:r>
              <a:rPr lang="zh-CN" altLang="en-US" sz="2000" b="1" dirty="0">
                <a:latin typeface="+mn-ea"/>
                <a:ea typeface="+mn-ea"/>
              </a:rPr>
              <a:t>）</a:t>
            </a:r>
            <a:endParaRPr lang="en-US" altLang="zh-CN" sz="2000" b="1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  <a:ea typeface="+mn-ea"/>
              </a:rPr>
              <a:t>指硬件或软件组件分布在不同的计算节点上，彼此之间通过消息传递进行通信和协调工作的系统。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4970" y="2888930"/>
            <a:ext cx="68296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优势</a:t>
            </a:r>
            <a:r>
              <a:rPr lang="zh-CN" altLang="en-US" sz="2000" dirty="0"/>
              <a:t>：可伸缩、可扩展，各分布式服务高内聚、低耦合，可以独立开发、部署、运维，更灵活。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挑战</a:t>
            </a:r>
            <a:r>
              <a:rPr lang="zh-CN" altLang="en-US" sz="2000" dirty="0"/>
              <a:t>：增加了系统之间的协作、数据一致性问题、不可靠的网络和机器。</a:t>
            </a:r>
            <a:endParaRPr lang="en-US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7508953" y="2309280"/>
            <a:ext cx="1153321" cy="29215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681614" y="2680133"/>
            <a:ext cx="808383" cy="12324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商品服务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681614" y="4153919"/>
            <a:ext cx="808383" cy="8948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933560" y="2315908"/>
            <a:ext cx="1153321" cy="29215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106221" y="2686761"/>
            <a:ext cx="808383" cy="12324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订单服务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9106221" y="4160547"/>
            <a:ext cx="808383" cy="8948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0431057" y="2315908"/>
            <a:ext cx="1153321" cy="29215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603718" y="2686761"/>
            <a:ext cx="808383" cy="12324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用户服务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0603718" y="4160547"/>
            <a:ext cx="808383" cy="8948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</a:t>
            </a:r>
            <a:endParaRPr lang="zh-CN" altLang="en-US" dirty="0"/>
          </a:p>
        </p:txBody>
      </p:sp>
      <p:cxnSp>
        <p:nvCxnSpPr>
          <p:cNvPr id="8" name="曲线连接符 7"/>
          <p:cNvCxnSpPr>
            <a:stCxn id="10" idx="0"/>
            <a:endCxn id="18" idx="0"/>
          </p:cNvCxnSpPr>
          <p:nvPr/>
        </p:nvCxnSpPr>
        <p:spPr>
          <a:xfrm rot="16200000" flipH="1">
            <a:off x="8794603" y="1600291"/>
            <a:ext cx="6628" cy="1424607"/>
          </a:xfrm>
          <a:prstGeom prst="curvedConnector3">
            <a:avLst>
              <a:gd name="adj1" fmla="val -344900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/>
          <p:nvPr/>
        </p:nvCxnSpPr>
        <p:spPr>
          <a:xfrm rot="16200000" flipH="1">
            <a:off x="10292100" y="1593663"/>
            <a:ext cx="6628" cy="1424607"/>
          </a:xfrm>
          <a:prstGeom prst="curvedConnector3">
            <a:avLst>
              <a:gd name="adj1" fmla="val -344900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曲线连接符 27"/>
          <p:cNvCxnSpPr>
            <a:stCxn id="10" idx="0"/>
            <a:endCxn id="21" idx="0"/>
          </p:cNvCxnSpPr>
          <p:nvPr/>
        </p:nvCxnSpPr>
        <p:spPr>
          <a:xfrm rot="16200000" flipH="1">
            <a:off x="9543352" y="851542"/>
            <a:ext cx="6628" cy="2922104"/>
          </a:xfrm>
          <a:prstGeom prst="curvedConnector3">
            <a:avLst>
              <a:gd name="adj1" fmla="val -584832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469765" y="5565345"/>
            <a:ext cx="4097060" cy="4010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消息总线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直接箭头连接符 31"/>
          <p:cNvCxnSpPr>
            <a:stCxn id="10" idx="2"/>
          </p:cNvCxnSpPr>
          <p:nvPr/>
        </p:nvCxnSpPr>
        <p:spPr>
          <a:xfrm flipH="1">
            <a:off x="8085613" y="5230804"/>
            <a:ext cx="1" cy="3345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8" idx="2"/>
            <a:endCxn id="30" idx="0"/>
          </p:cNvCxnSpPr>
          <p:nvPr/>
        </p:nvCxnSpPr>
        <p:spPr>
          <a:xfrm>
            <a:off x="9510221" y="5237432"/>
            <a:ext cx="8074" cy="3279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1" idx="2"/>
          </p:cNvCxnSpPr>
          <p:nvPr/>
        </p:nvCxnSpPr>
        <p:spPr>
          <a:xfrm flipH="1">
            <a:off x="11007717" y="5237432"/>
            <a:ext cx="1" cy="3279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489997" y="1442617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REST/RPC</a:t>
            </a:r>
            <a:r>
              <a:rPr lang="zh-CN" altLang="en-US" b="1" dirty="0">
                <a:solidFill>
                  <a:srgbClr val="FF0000"/>
                </a:solidFill>
              </a:rPr>
              <a:t>调用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" y="1263194"/>
            <a:ext cx="119029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微服务架构（</a:t>
            </a:r>
            <a:r>
              <a:rPr lang="en-US" altLang="zh-CN" sz="2000" b="1" dirty="0" err="1">
                <a:latin typeface="+mn-ea"/>
                <a:ea typeface="+mn-ea"/>
              </a:rPr>
              <a:t>MicroServices</a:t>
            </a: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zh-CN" altLang="en-US" sz="2000" b="1" dirty="0">
                <a:latin typeface="+mn-ea"/>
                <a:ea typeface="+mn-ea"/>
              </a:rPr>
              <a:t>），</a:t>
            </a:r>
            <a:r>
              <a:rPr lang="zh-CN" altLang="en-US" sz="2000" dirty="0">
                <a:latin typeface="+mn-ea"/>
                <a:ea typeface="+mn-ea"/>
              </a:rPr>
              <a:t>微服务是一种风格，没有明确的标准，每个微服务专注于一个业务功能</a:t>
            </a:r>
            <a:endParaRPr lang="en-US" altLang="zh-CN" sz="2000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28674" name="Picture 2" descr="https://feras.blog/wp-content/uploads/Microservices-Architecture.pn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801" y="2001858"/>
            <a:ext cx="8324814" cy="48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388941" y="1236171"/>
            <a:ext cx="11514026" cy="330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en-US" altLang="zh-CN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endParaRPr lang="zh-CN" altLang="en-US" sz="24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" y="1277829"/>
            <a:ext cx="1190296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微服务架构的特点：</a:t>
            </a:r>
            <a:endParaRPr lang="en-US" altLang="zh-CN" sz="2000" b="1" dirty="0">
              <a:latin typeface="+mn-ea"/>
              <a:ea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+mn-ea"/>
                <a:ea typeface="+mn-ea"/>
              </a:rPr>
              <a:t>每个微服务需专注于某一个具体业务功能，需要根据业务边界来确定服务的边界，体现服务的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高内聚性</a:t>
            </a:r>
            <a:r>
              <a:rPr lang="zh-CN" altLang="en-US" sz="2000" dirty="0">
                <a:latin typeface="+mn-ea"/>
                <a:ea typeface="+mn-ea"/>
              </a:rPr>
              <a:t>，微服务运行于独立的进程中。</a:t>
            </a:r>
            <a:endParaRPr lang="en-US" altLang="zh-CN" sz="2000" dirty="0">
              <a:latin typeface="+mn-ea"/>
              <a:ea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+mn-ea"/>
                <a:ea typeface="+mn-ea"/>
              </a:rPr>
              <a:t>微服务之间通过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远程调用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（如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REST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RPC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）或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消息传递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（如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ea typeface="+mn-ea"/>
              </a:rPr>
              <a:t>RabbitMQ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等）</a:t>
            </a:r>
            <a:r>
              <a:rPr lang="zh-CN" altLang="en-US" sz="2000" dirty="0">
                <a:latin typeface="+mn-ea"/>
                <a:ea typeface="+mn-ea"/>
              </a:rPr>
              <a:t>的方式进行相互集成，能够提供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松耦合</a:t>
            </a:r>
            <a:r>
              <a:rPr lang="zh-CN" altLang="en-US" sz="2000" dirty="0">
                <a:latin typeface="+mn-ea"/>
                <a:ea typeface="+mn-ea"/>
              </a:rPr>
              <a:t>的架构体系，每个微服务都可以再不影响其他微服务的前提下进行独立的修改、发布和部署。</a:t>
            </a:r>
            <a:endParaRPr lang="en-US" altLang="zh-CN" sz="2000" dirty="0">
              <a:latin typeface="+mn-ea"/>
              <a:ea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分散治理</a:t>
            </a:r>
            <a:r>
              <a:rPr lang="zh-CN" altLang="en-US" sz="2000" dirty="0">
                <a:latin typeface="+mn-ea"/>
                <a:ea typeface="+mn-ea"/>
              </a:rPr>
              <a:t>，微服务可以根据业务情况，选择合适的语言、工具进行构建，即可以采用异构技术</a:t>
            </a:r>
            <a:endParaRPr lang="en-US" altLang="zh-CN" sz="2000" dirty="0">
              <a:latin typeface="+mn-ea"/>
              <a:ea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分散数据管理</a:t>
            </a:r>
            <a:r>
              <a:rPr lang="zh-CN" altLang="en-US" sz="2000" dirty="0">
                <a:latin typeface="+mn-ea"/>
                <a:ea typeface="+mn-ea"/>
              </a:rPr>
              <a:t>，崇尚对数据进行分散管理，按业务划分数据库，让每个服务管理自己的数据库，但数据库拆分也带来分布式事务、关联查询等弊端。</a:t>
            </a:r>
            <a:endParaRPr lang="en-US" altLang="zh-CN" sz="2000" dirty="0">
              <a:latin typeface="+mn-ea"/>
              <a:ea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基础设施自动化</a:t>
            </a:r>
            <a:r>
              <a:rPr lang="zh-CN" altLang="en-US" sz="2000" dirty="0">
                <a:latin typeface="+mn-ea"/>
                <a:ea typeface="+mn-ea"/>
              </a:rPr>
              <a:t>，借助容器化技术（如</a:t>
            </a:r>
            <a:r>
              <a:rPr lang="en-US" altLang="zh-CN" sz="2000" dirty="0">
                <a:latin typeface="+mn-ea"/>
                <a:ea typeface="+mn-ea"/>
              </a:rPr>
              <a:t>Docker</a:t>
            </a:r>
            <a:r>
              <a:rPr lang="zh-CN" altLang="en-US" sz="2000" dirty="0">
                <a:latin typeface="+mn-ea"/>
                <a:ea typeface="+mn-ea"/>
              </a:rPr>
              <a:t>）进行构建、部署，可极大简化部署人员工作量。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405"/>
            <a:ext cx="633920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32282" y="1293020"/>
            <a:ext cx="4790822" cy="5117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云开发</a:t>
            </a:r>
            <a:endParaRPr lang="en-US" altLang="zh-CN" sz="2000" b="1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为开发者提供高可用、自动弹性扩缩的后端云服务，包含计算、存储、托管等 </a:t>
            </a:r>
            <a:r>
              <a:rPr lang="en-US" altLang="zh-CN" sz="2000" dirty="0">
                <a:solidFill>
                  <a:srgbClr val="FF0000"/>
                </a:solidFill>
              </a:rPr>
              <a:t>Serverless </a:t>
            </a:r>
            <a:r>
              <a:rPr lang="zh-CN" altLang="en-US" sz="2000" dirty="0"/>
              <a:t>化能力，可用于云端一体化开发多种端应用（小程序、公众号、</a:t>
            </a:r>
            <a:r>
              <a:rPr lang="en-US" altLang="zh-CN" sz="2000" dirty="0"/>
              <a:t>Web </a:t>
            </a:r>
            <a:r>
              <a:rPr lang="zh-CN" altLang="en-US" sz="2000" dirty="0"/>
              <a:t>应用、</a:t>
            </a:r>
            <a:r>
              <a:rPr lang="en-US" altLang="zh-CN" sz="2000" dirty="0"/>
              <a:t>Flutter </a:t>
            </a:r>
            <a:r>
              <a:rPr lang="zh-CN" altLang="en-US" sz="2000" dirty="0"/>
              <a:t>客户端等），帮助开发者统一构建和管理后端服务和云资源，避免了应用开发过程中繁琐的服务器搭建及运维，开发者可以专注于业务逻辑的实现，开发门槛更低，效率更高。 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3104" y="1919351"/>
            <a:ext cx="7162088" cy="375081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191433" y="1367950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>
                <a:hlinkClick r:id="rId2"/>
              </a:rPr>
              <a:t>https://cloud.tencent.com/product/tcb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1.3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Web系统架构和开发技术的演化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8940" y="1236171"/>
            <a:ext cx="2198038" cy="5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应用的发展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347" y="1344201"/>
            <a:ext cx="4108324" cy="2283602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47" y="3983512"/>
            <a:ext cx="3936687" cy="24284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671" y="1669562"/>
            <a:ext cx="5049816" cy="4627899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295" y="2881525"/>
            <a:ext cx="2586876" cy="679884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0124" y="3561409"/>
            <a:ext cx="2673169" cy="163630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5842" y="2000370"/>
            <a:ext cx="1244270" cy="46129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应用的发展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2171065"/>
            <a:ext cx="6452235" cy="34899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790" y="2110105"/>
            <a:ext cx="6845935" cy="3611880"/>
          </a:xfrm>
          <a:prstGeom prst="rect">
            <a:avLst/>
          </a:prstGeom>
        </p:spPr>
      </p:pic>
      <p:sp>
        <p:nvSpPr>
          <p:cNvPr id="12" name="Rectangle 43"/>
          <p:cNvSpPr>
            <a:spLocks noChangeArrowheads="1"/>
          </p:cNvSpPr>
          <p:nvPr/>
        </p:nvSpPr>
        <p:spPr bwMode="auto">
          <a:xfrm>
            <a:off x="388940" y="1236171"/>
            <a:ext cx="180784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ea"/>
              </a:rPr>
              <a:t>2000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宋体" panose="02010600030101010101" pitchFamily="2" charset="-122"/>
                <a:cs typeface="+mn-ea"/>
              </a:rPr>
              <a:t>年左右</a:t>
            </a:r>
            <a:endParaRPr lang="zh-CN" altLang="en-US" sz="2400" dirty="0">
              <a:solidFill>
                <a:schemeClr val="tx1"/>
              </a:solidFill>
              <a:latin typeface="+mn-ea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7295" y="1675130"/>
            <a:ext cx="9504045" cy="41941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56410" y="5594350"/>
            <a:ext cx="1160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>
                <a:ea typeface="宋体" panose="02010600030101010101" pitchFamily="2" charset="-122"/>
                <a:sym typeface="+mn-ea"/>
                <a:hlinkClick r:id="rId2"/>
              </a:rPr>
              <a:t>RFC2616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680710" y="5600700"/>
            <a:ext cx="1160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>
                <a:ea typeface="宋体" panose="02010600030101010101" pitchFamily="2" charset="-122"/>
                <a:sym typeface="+mn-ea"/>
                <a:hlinkClick r:id="rId3"/>
              </a:rPr>
              <a:t>RFC7540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57270" y="5600700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hlinkClick r:id="rId4" action="ppaction://hlinkfile"/>
              </a:rPr>
              <a:t>RFC2818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817370" y="6070600"/>
            <a:ext cx="919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1999</a:t>
            </a:r>
            <a:r>
              <a:rPr lang="zh-CN" altLang="en-US"/>
              <a:t>年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33470" y="6083300"/>
            <a:ext cx="919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2000</a:t>
            </a:r>
            <a:r>
              <a:rPr lang="zh-CN" altLang="en-US"/>
              <a:t>年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75960" y="6080760"/>
            <a:ext cx="919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2015</a:t>
            </a:r>
            <a:r>
              <a:rPr lang="zh-CN" altLang="en-US"/>
              <a:t>年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459470" y="5600700"/>
            <a:ext cx="1160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hlinkClick r:id="rId5" action="ppaction://hlinkfile"/>
              </a:rPr>
              <a:t>RFC9114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8586470" y="6080760"/>
            <a:ext cx="919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2022</a:t>
            </a:r>
            <a:r>
              <a:rPr lang="zh-CN" altLang="en-US"/>
              <a:t>年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34670" y="1282700"/>
            <a:ext cx="36398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HTTP</a:t>
            </a:r>
            <a:r>
              <a:rPr lang="zh-CN" altLang="en-US" sz="2000"/>
              <a:t>协议经过了三次重大修订</a:t>
            </a:r>
            <a:endParaRPr lang="zh-CN" altLang="en-US" sz="2000"/>
          </a:p>
        </p:txBody>
      </p:sp>
    </p:spTree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687705" y="1285875"/>
            <a:ext cx="10692765" cy="5572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70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HTTP/1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报文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协议是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面向文本的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(text-oriented)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，在报文中的每一个字段都是一些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ASCII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码串，因而每个字段的长度都是不确定的。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HTTP/1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有请求（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request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）和响应（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response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）两类报文。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70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HTTP/1</a:t>
            </a:r>
            <a:r>
              <a:rPr lang="zh-CN" altLang="en-GB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请求消息结构：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-200025" eaLnBrk="1" hangingPunct="1"/>
            <a:endParaRPr lang="en-GB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-200025" eaLnBrk="1" hangingPunct="1"/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algn="just" eaLnBrk="1" hangingPunct="1">
              <a:lnSpc>
                <a:spcPct val="150000"/>
              </a:lnSpc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3705" y="3660775"/>
            <a:ext cx="8432165" cy="28416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91163" y="1589373"/>
            <a:ext cx="10809673" cy="2305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4"/>
          <p:cNvSpPr txBox="1"/>
          <p:nvPr/>
        </p:nvSpPr>
        <p:spPr>
          <a:xfrm>
            <a:off x="1023210" y="4132211"/>
            <a:ext cx="10254389" cy="962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2000" dirty="0"/>
              <a:t> 这个消息共有</a:t>
            </a:r>
            <a:r>
              <a:rPr lang="en-US" altLang="zh-CN" sz="2000" dirty="0"/>
              <a:t>9</a:t>
            </a:r>
            <a:r>
              <a:rPr lang="zh-CN" altLang="en-US" sz="2000" dirty="0"/>
              <a:t>行</a:t>
            </a:r>
            <a:r>
              <a:rPr lang="en-US" altLang="zh-CN" sz="2000" dirty="0"/>
              <a:t>(</a:t>
            </a:r>
            <a:r>
              <a:rPr lang="zh-CN" altLang="en-US" sz="2000" dirty="0"/>
              <a:t>每行以一个回车符和一个换行符结束</a:t>
            </a:r>
            <a:r>
              <a:rPr lang="en-US" altLang="zh-CN" sz="2000" dirty="0"/>
              <a:t>)</a:t>
            </a:r>
            <a:r>
              <a:rPr lang="zh-CN" altLang="en-US" sz="2000" dirty="0"/>
              <a:t>，最后一行后面还有额外的一个回车符和换行符。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654689" y="1379653"/>
            <a:ext cx="8572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补充：协议分析工具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wireshark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、浏览器开发者工具</a:t>
            </a:r>
            <a:r>
              <a:rPr lang="en-US" altLang="zh-CN" sz="2000" dirty="0"/>
              <a:t>network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3</a:t>
            </a:r>
            <a:r>
              <a:rPr lang="zh-CN" altLang="en-US" sz="2000" dirty="0"/>
              <a:t>、</a:t>
            </a:r>
            <a:r>
              <a:rPr lang="en-US" altLang="zh-CN" sz="2000" dirty="0"/>
              <a:t>fiddler</a:t>
            </a:r>
            <a:r>
              <a:rPr lang="zh-CN" altLang="en-US" sz="2000" dirty="0"/>
              <a:t>，</a:t>
            </a:r>
            <a:r>
              <a:rPr lang="en-US" altLang="zh-CN" sz="2000" dirty="0"/>
              <a:t>http</a:t>
            </a:r>
            <a:r>
              <a:rPr lang="zh-CN" altLang="en-US" sz="2000" dirty="0"/>
              <a:t>协议调试代理工具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3721767"/>
            <a:ext cx="6471534" cy="25755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1240885"/>
            <a:ext cx="6034149" cy="287225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11910" y="1154122"/>
            <a:ext cx="11208616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</a:rPr>
              <a:t>、请求方法：</a:t>
            </a:r>
            <a:r>
              <a:rPr lang="zh-CN" altLang="en-US" sz="2000" dirty="0"/>
              <a:t>指出客户请求服务器执行的一般操作。</a:t>
            </a:r>
            <a:endParaRPr lang="en-US" altLang="zh-CN" sz="2000" dirty="0"/>
          </a:p>
          <a:p>
            <a:pPr latinLnBrk="1">
              <a:lnSpc>
                <a:spcPct val="150000"/>
              </a:lnSpc>
            </a:pPr>
            <a:r>
              <a:rPr lang="en-US" altLang="zh-CN" sz="2000" dirty="0"/>
              <a:t>    HTTP1.0 </a:t>
            </a:r>
            <a:r>
              <a:rPr lang="zh-CN" altLang="en-US" sz="2000" dirty="0"/>
              <a:t>定义了三种请求方法： </a:t>
            </a:r>
            <a:r>
              <a:rPr lang="en-US" altLang="zh-CN" sz="2000" dirty="0">
                <a:solidFill>
                  <a:schemeClr val="tx1"/>
                </a:solidFill>
              </a:rPr>
              <a:t>GET, POST </a:t>
            </a:r>
            <a:r>
              <a:rPr lang="zh-CN" altLang="en-US" sz="2000" dirty="0">
                <a:solidFill>
                  <a:schemeClr val="tx1"/>
                </a:solidFill>
              </a:rPr>
              <a:t>和 </a:t>
            </a:r>
            <a:r>
              <a:rPr lang="en-US" altLang="zh-CN" sz="2000" dirty="0">
                <a:solidFill>
                  <a:schemeClr val="tx1"/>
                </a:solidFill>
              </a:rPr>
              <a:t>HEAD</a:t>
            </a:r>
            <a:r>
              <a:rPr lang="zh-CN" altLang="en-US" sz="2000" dirty="0">
                <a:solidFill>
                  <a:schemeClr val="tx1"/>
                </a:solidFill>
              </a:rPr>
              <a:t>方</a:t>
            </a:r>
            <a:r>
              <a:rPr lang="zh-CN" altLang="en-US" sz="2000" dirty="0"/>
              <a:t>法。</a:t>
            </a:r>
            <a:endParaRPr lang="zh-CN" altLang="en-US" sz="2000" dirty="0"/>
          </a:p>
          <a:p>
            <a:pPr latinLnBrk="1">
              <a:lnSpc>
                <a:spcPct val="150000"/>
              </a:lnSpc>
            </a:pPr>
            <a:r>
              <a:rPr lang="en-US" altLang="zh-CN" sz="2000" dirty="0"/>
              <a:t>    HTTP1.1 </a:t>
            </a:r>
            <a:r>
              <a:rPr lang="zh-CN" altLang="en-US" sz="2000" dirty="0"/>
              <a:t>新增了六种请求方法：</a:t>
            </a:r>
            <a:r>
              <a:rPr lang="en-US" altLang="zh-CN" sz="2000" dirty="0"/>
              <a:t>OPTIONS</a:t>
            </a:r>
            <a:r>
              <a:rPr lang="zh-CN" altLang="en-US" sz="2000" dirty="0"/>
              <a:t>、</a:t>
            </a:r>
            <a:r>
              <a:rPr lang="en-US" altLang="zh-CN" sz="2000" dirty="0"/>
              <a:t>PUT</a:t>
            </a:r>
            <a:r>
              <a:rPr lang="zh-CN" altLang="en-US" sz="2000" dirty="0"/>
              <a:t>、</a:t>
            </a:r>
            <a:r>
              <a:rPr lang="en-US" altLang="zh-CN" sz="2000" dirty="0"/>
              <a:t>PATCH</a:t>
            </a:r>
            <a:r>
              <a:rPr lang="zh-CN" altLang="en-US" sz="2000" dirty="0"/>
              <a:t>、</a:t>
            </a:r>
            <a:r>
              <a:rPr lang="en-US" altLang="zh-CN" sz="2000" dirty="0"/>
              <a:t>DELETE</a:t>
            </a:r>
            <a:r>
              <a:rPr lang="zh-CN" altLang="en-US" sz="2000" dirty="0"/>
              <a:t>、</a:t>
            </a:r>
            <a:r>
              <a:rPr lang="en-US" altLang="zh-CN" sz="2000" dirty="0"/>
              <a:t>TRACE </a:t>
            </a:r>
            <a:r>
              <a:rPr lang="zh-CN" altLang="en-US" sz="2000" dirty="0"/>
              <a:t>和 </a:t>
            </a:r>
            <a:r>
              <a:rPr lang="en-US" altLang="zh-CN" sz="2000" dirty="0"/>
              <a:t>CONNECT </a:t>
            </a:r>
            <a:endParaRPr lang="zh-CN" alt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GET</a:t>
            </a:r>
            <a:r>
              <a:rPr lang="en-US" altLang="zh-CN" sz="2000" dirty="0"/>
              <a:t> </a:t>
            </a:r>
            <a:r>
              <a:rPr lang="zh-CN" altLang="en-US" sz="2000" dirty="0"/>
              <a:t>：请求获取</a:t>
            </a:r>
            <a:r>
              <a:rPr lang="en-US" altLang="zh-CN" sz="2000" dirty="0"/>
              <a:t>Request-URI</a:t>
            </a:r>
            <a:r>
              <a:rPr lang="zh-CN" altLang="en-US" sz="2000" dirty="0"/>
              <a:t>所标识的资源，“</a:t>
            </a:r>
            <a:r>
              <a:rPr lang="zh-CN" altLang="en-US" sz="2000" dirty="0">
                <a:solidFill>
                  <a:srgbClr val="FF0000"/>
                </a:solidFill>
              </a:rPr>
              <a:t>获取</a:t>
            </a:r>
            <a:r>
              <a:rPr lang="en-US" altLang="zh-CN" sz="2000" dirty="0">
                <a:solidFill>
                  <a:srgbClr val="FF0000"/>
                </a:solidFill>
              </a:rPr>
              <a:t>/</a:t>
            </a:r>
            <a:r>
              <a:rPr lang="zh-CN" altLang="en-US" sz="2000" dirty="0">
                <a:solidFill>
                  <a:srgbClr val="FF0000"/>
                </a:solidFill>
              </a:rPr>
              <a:t>查操作</a:t>
            </a:r>
            <a:r>
              <a:rPr lang="zh-CN" altLang="en-US" sz="2000" dirty="0"/>
              <a:t>”</a:t>
            </a:r>
            <a:endParaRPr lang="zh-CN" alt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POST</a:t>
            </a:r>
            <a:r>
              <a:rPr lang="zh-CN" altLang="en-US" sz="2000" dirty="0"/>
              <a:t>：</a:t>
            </a:r>
            <a:r>
              <a:rPr lang="en-US" altLang="zh-CN" sz="2000" dirty="0"/>
              <a:t> </a:t>
            </a:r>
            <a:r>
              <a:rPr lang="zh-CN" altLang="en-US" sz="2000" dirty="0"/>
              <a:t>在</a:t>
            </a:r>
            <a:r>
              <a:rPr lang="en-US" altLang="zh-CN" sz="2000" dirty="0"/>
              <a:t>Request-URI</a:t>
            </a:r>
            <a:r>
              <a:rPr lang="zh-CN" altLang="en-US" sz="2000" dirty="0"/>
              <a:t>所标识的资源后附加新的数据， “</a:t>
            </a:r>
            <a:r>
              <a:rPr lang="zh-CN" altLang="en-US" sz="2000" dirty="0">
                <a:solidFill>
                  <a:srgbClr val="FF0000"/>
                </a:solidFill>
              </a:rPr>
              <a:t>增操作</a:t>
            </a:r>
            <a:r>
              <a:rPr lang="zh-CN" altLang="en-US" sz="2000" dirty="0"/>
              <a:t>” ，不是幂等</a:t>
            </a:r>
            <a:endParaRPr lang="zh-CN" alt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HEAD</a:t>
            </a:r>
            <a:r>
              <a:rPr lang="zh-CN" altLang="en-US" sz="2000" dirty="0"/>
              <a:t>：</a:t>
            </a:r>
            <a:r>
              <a:rPr lang="en-US" altLang="zh-CN" sz="2000" dirty="0"/>
              <a:t> </a:t>
            </a:r>
            <a:r>
              <a:rPr lang="zh-CN" altLang="en-US" sz="2000" dirty="0"/>
              <a:t>请求获取由</a:t>
            </a:r>
            <a:r>
              <a:rPr lang="en-US" altLang="zh-CN" sz="2000" dirty="0"/>
              <a:t>Request-URI</a:t>
            </a:r>
            <a:r>
              <a:rPr lang="zh-CN" altLang="en-US" sz="2000" dirty="0"/>
              <a:t>所标识的资源的</a:t>
            </a:r>
            <a:r>
              <a:rPr lang="zh-CN" altLang="en-US" sz="2000" dirty="0">
                <a:solidFill>
                  <a:srgbClr val="FF0000"/>
                </a:solidFill>
              </a:rPr>
              <a:t>响应消息报头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PUT</a:t>
            </a:r>
            <a:r>
              <a:rPr lang="zh-CN" altLang="en-US" sz="2000" dirty="0"/>
              <a:t>：</a:t>
            </a:r>
            <a:r>
              <a:rPr lang="en-US" altLang="zh-CN" sz="2000" dirty="0"/>
              <a:t> </a:t>
            </a:r>
            <a:r>
              <a:rPr lang="zh-CN" altLang="en-US" sz="2000" dirty="0"/>
              <a:t>请求服务器存储一个资源，并用</a:t>
            </a:r>
            <a:r>
              <a:rPr lang="en-US" altLang="zh-CN" sz="2000" dirty="0"/>
              <a:t>Request-URI</a:t>
            </a:r>
            <a:r>
              <a:rPr lang="zh-CN" altLang="en-US" sz="2000" dirty="0"/>
              <a:t>作为其标识， “</a:t>
            </a:r>
            <a:r>
              <a:rPr lang="zh-CN" altLang="en-US" sz="2000" dirty="0">
                <a:solidFill>
                  <a:srgbClr val="FF0000"/>
                </a:solidFill>
              </a:rPr>
              <a:t>改</a:t>
            </a:r>
            <a:r>
              <a:rPr lang="en-US" altLang="zh-CN" sz="2000" dirty="0">
                <a:solidFill>
                  <a:srgbClr val="FF0000"/>
                </a:solidFill>
              </a:rPr>
              <a:t>/</a:t>
            </a:r>
            <a:r>
              <a:rPr lang="zh-CN" altLang="en-US" sz="2000" dirty="0">
                <a:solidFill>
                  <a:srgbClr val="FF0000"/>
                </a:solidFill>
              </a:rPr>
              <a:t>增操作</a:t>
            </a:r>
            <a:r>
              <a:rPr lang="zh-CN" altLang="en-US" sz="2000" dirty="0"/>
              <a:t>” ，幂等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PATCH</a:t>
            </a:r>
            <a:r>
              <a:rPr lang="zh-CN" altLang="en-US" sz="2000" dirty="0"/>
              <a:t>：是对 </a:t>
            </a:r>
            <a:r>
              <a:rPr lang="en-US" altLang="zh-CN" sz="2000" dirty="0"/>
              <a:t>PUT </a:t>
            </a:r>
            <a:r>
              <a:rPr lang="zh-CN" altLang="en-US" sz="2000" dirty="0"/>
              <a:t>方法的补充，用来对已知资源进行局部更新 ， “</a:t>
            </a:r>
            <a:r>
              <a:rPr lang="zh-CN" altLang="en-US" sz="2000" dirty="0">
                <a:solidFill>
                  <a:srgbClr val="FF0000"/>
                </a:solidFill>
              </a:rPr>
              <a:t>改操作</a:t>
            </a:r>
            <a:r>
              <a:rPr lang="zh-CN" altLang="en-US" sz="2000" dirty="0"/>
              <a:t>” </a:t>
            </a:r>
            <a:endParaRPr lang="zh-CN" alt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DELETE</a:t>
            </a:r>
            <a:r>
              <a:rPr lang="en-US" altLang="zh-CN" sz="2000" dirty="0"/>
              <a:t> </a:t>
            </a:r>
            <a:r>
              <a:rPr lang="zh-CN" altLang="en-US" sz="2000" dirty="0"/>
              <a:t>：请求服务器删除</a:t>
            </a:r>
            <a:r>
              <a:rPr lang="en-US" altLang="zh-CN" sz="2000" dirty="0"/>
              <a:t>Request-URI</a:t>
            </a:r>
            <a:r>
              <a:rPr lang="zh-CN" altLang="en-US" sz="2000" dirty="0"/>
              <a:t>所标识的资源 “</a:t>
            </a:r>
            <a:r>
              <a:rPr lang="zh-CN" altLang="en-US" sz="2000" dirty="0">
                <a:solidFill>
                  <a:srgbClr val="FF0000"/>
                </a:solidFill>
              </a:rPr>
              <a:t>删操作</a:t>
            </a:r>
            <a:r>
              <a:rPr lang="zh-CN" altLang="en-US" sz="2000" dirty="0"/>
              <a:t>” </a:t>
            </a:r>
            <a:endParaRPr lang="zh-CN" alt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TRACE</a:t>
            </a:r>
            <a:r>
              <a:rPr lang="zh-CN" altLang="en-US" sz="2000" dirty="0"/>
              <a:t>：</a:t>
            </a:r>
            <a:r>
              <a:rPr lang="en-US" altLang="zh-CN" sz="2000" dirty="0"/>
              <a:t> </a:t>
            </a:r>
            <a:r>
              <a:rPr lang="zh-CN" altLang="en-US" sz="2000" dirty="0"/>
              <a:t>请求服务器回送收到的请求信息，主要用于测试或诊断</a:t>
            </a:r>
            <a:endParaRPr lang="zh-CN" alt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CONNECT</a:t>
            </a:r>
            <a:r>
              <a:rPr lang="zh-CN" altLang="en-US" sz="2000" dirty="0"/>
              <a:t>：</a:t>
            </a:r>
            <a:r>
              <a:rPr lang="en-US" altLang="zh-CN" sz="2000" dirty="0"/>
              <a:t> </a:t>
            </a:r>
            <a:r>
              <a:rPr lang="zh-CN" altLang="en-US" sz="2000" dirty="0"/>
              <a:t>保留将来使用</a:t>
            </a:r>
            <a:endParaRPr lang="zh-CN" alt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OPTIONS</a:t>
            </a:r>
            <a:r>
              <a:rPr lang="zh-CN" altLang="en-US" sz="2000" dirty="0"/>
              <a:t>：</a:t>
            </a:r>
            <a:r>
              <a:rPr lang="en-US" altLang="zh-CN" sz="2000" dirty="0"/>
              <a:t> </a:t>
            </a:r>
            <a:r>
              <a:rPr lang="zh-CN" altLang="en-US" sz="2000" dirty="0"/>
              <a:t>请求查询服务器的性能，或者查询与资源相关的选项和需求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61110" y="1179522"/>
            <a:ext cx="11208616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zh-CN" altLang="en-US" sz="2000" dirty="0">
                <a:solidFill>
                  <a:srgbClr val="FF0000"/>
                </a:solidFill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</a:rPr>
              <a:t>URI: </a:t>
            </a:r>
            <a:r>
              <a:rPr lang="zh-CN" altLang="en-US" sz="2000" dirty="0"/>
              <a:t>统一资源标识，简单地讲被请求资源所处的地址，如：</a:t>
            </a:r>
            <a:r>
              <a:rPr lang="en-US" altLang="zh-CN" sz="2000" dirty="0"/>
              <a:t>/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3</a:t>
            </a:r>
            <a:r>
              <a:rPr lang="zh-CN" altLang="en-US" sz="2000" dirty="0">
                <a:solidFill>
                  <a:srgbClr val="FF0000"/>
                </a:solidFill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</a:rPr>
              <a:t>HTTP</a:t>
            </a:r>
            <a:r>
              <a:rPr lang="zh-CN" altLang="en-US" sz="2000" dirty="0">
                <a:solidFill>
                  <a:srgbClr val="FF0000"/>
                </a:solidFill>
              </a:rPr>
              <a:t>版本</a:t>
            </a:r>
            <a:r>
              <a:rPr lang="zh-CN" altLang="en-US" sz="2000" dirty="0"/>
              <a:t>：</a:t>
            </a:r>
            <a:r>
              <a:rPr lang="en-US" altLang="zh-CN" sz="2000" dirty="0"/>
              <a:t>HTTP/1.1</a:t>
            </a:r>
            <a:r>
              <a:rPr lang="zh-CN" altLang="en-US" sz="2000" dirty="0"/>
              <a:t>，高版本的服务器接受低版本客户的请求，并向客户发送同样版本的应答；高版本的客户接受低版本服务器的应答。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幂等</a:t>
            </a:r>
            <a:r>
              <a:rPr lang="zh-CN" altLang="en-US" sz="2000" dirty="0"/>
              <a:t>：任意多次执行所产生的影响均与一次执行的影响相同，如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GET </a:t>
            </a:r>
            <a:r>
              <a:rPr lang="en-US" altLang="zh-CN" sz="2000" dirty="0">
                <a:hlinkClick r:id="rId1"/>
              </a:rPr>
              <a:t>http://www.news.com/article/123456</a:t>
            </a:r>
            <a:r>
              <a:rPr lang="zh-CN" altLang="en-US" sz="2000" dirty="0"/>
              <a:t>，执行多次也不会改变资源的状态。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DELETE </a:t>
            </a:r>
            <a:r>
              <a:rPr lang="en-US" altLang="zh-CN" sz="2000" dirty="0">
                <a:hlinkClick r:id="rId2"/>
              </a:rPr>
              <a:t>http://www.news.com/article/4231</a:t>
            </a:r>
            <a:r>
              <a:rPr lang="zh-CN" altLang="en-US" sz="2000" dirty="0">
                <a:hlinkClick r:id="rId2"/>
              </a:rPr>
              <a:t>，</a:t>
            </a:r>
            <a:r>
              <a:rPr lang="zh-CN" altLang="en-US" sz="2000" dirty="0"/>
              <a:t>删除</a:t>
            </a:r>
            <a:r>
              <a:rPr lang="en-US" altLang="zh-CN" sz="2000" dirty="0"/>
              <a:t>id</a:t>
            </a:r>
            <a:r>
              <a:rPr lang="zh-CN" altLang="en-US" sz="2000" dirty="0"/>
              <a:t>为</a:t>
            </a:r>
            <a:r>
              <a:rPr lang="en-US" altLang="zh-CN" sz="2000" dirty="0"/>
              <a:t>4231</a:t>
            </a:r>
            <a:r>
              <a:rPr lang="zh-CN" altLang="en-US" sz="2000" dirty="0"/>
              <a:t>的文章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POST </a:t>
            </a:r>
            <a:r>
              <a:rPr lang="en-US" altLang="zh-CN" sz="2000" dirty="0">
                <a:hlinkClick r:id="rId3"/>
              </a:rPr>
              <a:t>http://www.news.com/articles</a:t>
            </a:r>
            <a:r>
              <a:rPr lang="zh-CN" altLang="en-US" sz="2000" dirty="0"/>
              <a:t>，语义是在</a:t>
            </a:r>
            <a:r>
              <a:rPr lang="en-US" altLang="zh-CN" sz="2000" dirty="0"/>
              <a:t>articles</a:t>
            </a:r>
            <a:r>
              <a:rPr lang="zh-CN" altLang="en-US" sz="2000" dirty="0"/>
              <a:t>下面创建一篇文章，重复执行会创建多篇文章，不幂等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PUT </a:t>
            </a:r>
            <a:r>
              <a:rPr lang="en-US" altLang="zh-CN" sz="2000" dirty="0">
                <a:hlinkClick r:id="rId4"/>
              </a:rPr>
              <a:t>http://www.news.com/articles/4231</a:t>
            </a:r>
            <a:r>
              <a:rPr lang="en-US" altLang="zh-CN" sz="2000" dirty="0"/>
              <a:t> </a:t>
            </a:r>
            <a:r>
              <a:rPr lang="zh-CN" altLang="en-US" sz="2000" dirty="0"/>
              <a:t>的语义是创建或更新</a:t>
            </a:r>
            <a:r>
              <a:rPr lang="en-US" altLang="zh-CN" sz="2000" dirty="0"/>
              <a:t>ID</a:t>
            </a:r>
            <a:r>
              <a:rPr lang="zh-CN" altLang="en-US" sz="2000" dirty="0"/>
              <a:t>为</a:t>
            </a:r>
            <a:r>
              <a:rPr lang="en-US" altLang="zh-CN" sz="2000" dirty="0"/>
              <a:t>4231</a:t>
            </a:r>
            <a:r>
              <a:rPr lang="zh-CN" altLang="en-US" sz="2000" dirty="0"/>
              <a:t>的文章。对同一</a:t>
            </a:r>
            <a:r>
              <a:rPr lang="en-US" altLang="zh-CN" sz="2000" dirty="0"/>
              <a:t>URI</a:t>
            </a:r>
            <a:r>
              <a:rPr lang="zh-CN" altLang="en-US" sz="2000" dirty="0"/>
              <a:t>进行多次</a:t>
            </a:r>
            <a:r>
              <a:rPr lang="en-US" altLang="zh-CN" sz="2000" dirty="0"/>
              <a:t>PUT</a:t>
            </a:r>
            <a:r>
              <a:rPr lang="zh-CN" altLang="en-US" sz="2000" dirty="0"/>
              <a:t>的副作用和一次</a:t>
            </a:r>
            <a:r>
              <a:rPr lang="en-US" altLang="zh-CN" sz="2000" dirty="0"/>
              <a:t>PUT</a:t>
            </a:r>
            <a:r>
              <a:rPr lang="zh-CN" altLang="en-US" sz="2000" dirty="0"/>
              <a:t>是相同的；因此，</a:t>
            </a:r>
            <a:r>
              <a:rPr lang="en-US" altLang="zh-CN" sz="2000" dirty="0"/>
              <a:t>PUT</a:t>
            </a:r>
            <a:r>
              <a:rPr lang="zh-CN" altLang="en-US" sz="2000" dirty="0"/>
              <a:t>方法具有幂等性。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045210" y="5247639"/>
            <a:ext cx="8467725" cy="10232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000" dirty="0"/>
              <a:t>状态行示例</a:t>
            </a:r>
            <a:r>
              <a:rPr lang="zh-CN" altLang="en-GB" sz="2000" dirty="0"/>
              <a:t>：</a:t>
            </a:r>
            <a:r>
              <a:rPr lang="en-GB" altLang="zh-CN" sz="2000" dirty="0"/>
              <a:t> </a:t>
            </a:r>
            <a:r>
              <a:rPr lang="en-US" altLang="zh-CN" sz="2000" dirty="0"/>
              <a:t>HTTP/1.1 200 OK </a:t>
            </a:r>
            <a:endParaRPr lang="en-GB" altLang="zh-CN" sz="2000" dirty="0"/>
          </a:p>
          <a:p>
            <a:pPr eaLnBrk="1" hangingPunct="1"/>
            <a:r>
              <a:rPr lang="zh-CN" altLang="en-US" sz="2000" dirty="0"/>
              <a:t>状态行由协议版本、状态码、原因短语</a:t>
            </a:r>
            <a:r>
              <a:rPr lang="en-US" altLang="zh-CN" sz="2000" dirty="0"/>
              <a:t>3</a:t>
            </a:r>
            <a:r>
              <a:rPr lang="zh-CN" altLang="en-US" sz="2000" dirty="0"/>
              <a:t>个元素组成</a:t>
            </a:r>
            <a:endParaRPr lang="en-US" altLang="zh-CN" sz="34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6210" y="1920875"/>
            <a:ext cx="8986520" cy="30283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5985" y="1222375"/>
            <a:ext cx="2869565" cy="6140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>
              <a:lnSpc>
                <a:spcPct val="170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HTTP/1</a:t>
            </a:r>
            <a:r>
              <a:rPr lang="zh-CN" altLang="en-GB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响应消息结构：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458595" y="1477010"/>
            <a:ext cx="7042150" cy="2085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5"/>
          <p:cNvSpPr txBox="1"/>
          <p:nvPr/>
        </p:nvSpPr>
        <p:spPr>
          <a:xfrm>
            <a:off x="556215" y="3815789"/>
            <a:ext cx="108425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、</a:t>
            </a:r>
            <a:r>
              <a:rPr lang="en-US" altLang="zh-CN" sz="2000" dirty="0"/>
              <a:t>Date</a:t>
            </a:r>
            <a:r>
              <a:rPr lang="zh-CN" altLang="en-US" sz="2000" dirty="0"/>
              <a:t>：</a:t>
            </a:r>
            <a:r>
              <a:rPr lang="en-US" altLang="zh-CN" sz="2000" dirty="0"/>
              <a:t>Sun 27 Sep 2015 13:56:39 GMT</a:t>
            </a:r>
            <a:r>
              <a:rPr lang="zh-CN" altLang="en-US" sz="2000" dirty="0"/>
              <a:t>指出服务器创建并发送本响应消息的日期和时间。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、</a:t>
            </a:r>
            <a:r>
              <a:rPr lang="en-US" altLang="zh-CN" sz="2000" dirty="0"/>
              <a:t>Server</a:t>
            </a:r>
            <a:r>
              <a:rPr lang="zh-CN" altLang="en-US" sz="2000" dirty="0"/>
              <a:t>：</a:t>
            </a:r>
            <a:r>
              <a:rPr lang="en-US" altLang="zh-CN" sz="2000" dirty="0"/>
              <a:t>Apache/2.2.29 (Unix)</a:t>
            </a:r>
            <a:r>
              <a:rPr lang="zh-CN" altLang="en-US" sz="2000" dirty="0"/>
              <a:t>指出本消息是由</a:t>
            </a:r>
            <a:r>
              <a:rPr lang="en-US" altLang="zh-CN" sz="2000" dirty="0"/>
              <a:t>Apache</a:t>
            </a:r>
            <a:r>
              <a:rPr lang="zh-CN" altLang="en-US" sz="2000" dirty="0"/>
              <a:t>服务器产生的，服务器版本为</a:t>
            </a:r>
            <a:r>
              <a:rPr lang="en-US" altLang="zh-CN" sz="2000" dirty="0"/>
              <a:t>2.2.29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3</a:t>
            </a:r>
            <a:r>
              <a:rPr lang="zh-CN" altLang="en-US" sz="2000" dirty="0"/>
              <a:t>、</a:t>
            </a:r>
            <a:r>
              <a:rPr lang="en-US" altLang="zh-CN" sz="2000" dirty="0"/>
              <a:t>Content—Type</a:t>
            </a:r>
            <a:r>
              <a:rPr lang="zh-CN" altLang="en-US" sz="2000" dirty="0"/>
              <a:t>：</a:t>
            </a:r>
            <a:r>
              <a:rPr lang="en-US" altLang="zh-CN" sz="2000" dirty="0"/>
              <a:t>text/html</a:t>
            </a:r>
            <a:r>
              <a:rPr lang="zh-CN" altLang="en-US" sz="2000" dirty="0"/>
              <a:t>指出包含在实体中的对象是</a:t>
            </a:r>
            <a:r>
              <a:rPr lang="en-US" altLang="zh-CN" sz="2000" dirty="0"/>
              <a:t>HTML</a:t>
            </a:r>
            <a:r>
              <a:rPr lang="zh-CN" altLang="en-US" sz="2000" dirty="0"/>
              <a:t>文本。</a:t>
            </a:r>
            <a:endParaRPr lang="en-US" altLang="zh-CN" sz="2000" dirty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631361" y="1253179"/>
            <a:ext cx="7643866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状态代码有三位数字组成，第一个数字定义了响应的类别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1xx</a:t>
            </a:r>
            <a:r>
              <a:rPr lang="zh-CN" altLang="en-US" sz="2000" dirty="0"/>
              <a:t>：指示信息</a:t>
            </a:r>
            <a:r>
              <a:rPr lang="en-US" altLang="zh-CN" sz="2000" dirty="0"/>
              <a:t>--</a:t>
            </a:r>
            <a:r>
              <a:rPr lang="zh-CN" altLang="en-US" sz="2000" dirty="0"/>
              <a:t>表示请求已接收，继续处理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2xx</a:t>
            </a:r>
            <a:r>
              <a:rPr lang="zh-CN" altLang="en-US" sz="2000" dirty="0"/>
              <a:t>：成功</a:t>
            </a:r>
            <a:r>
              <a:rPr lang="en-US" altLang="zh-CN" sz="2000" dirty="0"/>
              <a:t>--</a:t>
            </a:r>
            <a:r>
              <a:rPr lang="zh-CN" altLang="en-US" sz="2000" dirty="0"/>
              <a:t>表示请求已被成功接收、理解、接受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3xx</a:t>
            </a:r>
            <a:r>
              <a:rPr lang="zh-CN" altLang="en-US" sz="2000" dirty="0"/>
              <a:t>：重定向</a:t>
            </a:r>
            <a:r>
              <a:rPr lang="en-US" altLang="zh-CN" sz="2000" dirty="0"/>
              <a:t>--</a:t>
            </a:r>
            <a:r>
              <a:rPr lang="zh-CN" altLang="en-US" sz="2000" dirty="0"/>
              <a:t>要完成请求必须进行更进一步的操作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4xx</a:t>
            </a:r>
            <a:r>
              <a:rPr lang="zh-CN" altLang="en-US" sz="2000" dirty="0"/>
              <a:t>：客户端错误</a:t>
            </a:r>
            <a:r>
              <a:rPr lang="en-US" altLang="zh-CN" sz="2000" dirty="0"/>
              <a:t>--</a:t>
            </a:r>
            <a:r>
              <a:rPr lang="zh-CN" altLang="en-US" sz="2000" dirty="0"/>
              <a:t>请求有语法错误或请求无法实现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5xx</a:t>
            </a:r>
            <a:r>
              <a:rPr lang="zh-CN" altLang="en-US" sz="2000" dirty="0"/>
              <a:t>：服务器端错误</a:t>
            </a:r>
            <a:r>
              <a:rPr lang="en-US" altLang="zh-CN" sz="2000" dirty="0"/>
              <a:t>--</a:t>
            </a:r>
            <a:r>
              <a:rPr lang="zh-CN" altLang="en-US" sz="2000" dirty="0"/>
              <a:t>服务器未能实现合法的请求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文本占位符 2"/>
          <p:cNvSpPr txBox="1"/>
          <p:nvPr/>
        </p:nvSpPr>
        <p:spPr>
          <a:xfrm>
            <a:off x="1981200" y="1285860"/>
            <a:ext cx="8229600" cy="5572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00025" eaLnBrk="1" hangingPunct="1"/>
            <a:endParaRPr lang="en-GB" altLang="zh-CN" sz="2000"/>
          </a:p>
          <a:p>
            <a:pPr indent="-200025" eaLnBrk="1" hangingPunct="1"/>
            <a:endParaRPr lang="en-US" altLang="zh-CN" sz="2000"/>
          </a:p>
          <a:p>
            <a:pPr lvl="1" algn="just" eaLnBrk="1" hangingPunct="1">
              <a:lnSpc>
                <a:spcPct val="150000"/>
              </a:lnSpc>
            </a:pPr>
            <a:endParaRPr lang="en-US" altLang="zh-CN" sz="3400" dirty="0">
              <a:latin typeface="+mn-ea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519066" y="1202005"/>
            <a:ext cx="7643866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/>
              <a:t>常见</a:t>
            </a:r>
            <a:r>
              <a:rPr lang="zh-CN" altLang="en-US" sz="2400" dirty="0">
                <a:hlinkClick r:id="rId1"/>
              </a:rPr>
              <a:t>状态代码</a:t>
            </a:r>
            <a:r>
              <a:rPr lang="zh-CN" altLang="en-US" sz="2400" dirty="0"/>
              <a:t>、状态描述、说明：</a:t>
            </a:r>
            <a:endParaRPr lang="zh-CN" alt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200 </a:t>
            </a:r>
            <a:r>
              <a:rPr lang="en-US" sz="2000" dirty="0">
                <a:solidFill>
                  <a:srgbClr val="FF0000"/>
                </a:solidFill>
              </a:rPr>
              <a:t>OK </a:t>
            </a:r>
            <a:r>
              <a:rPr lang="en-US" sz="2000" dirty="0"/>
              <a:t>//</a:t>
            </a:r>
            <a:r>
              <a:rPr lang="zh-CN" altLang="en-US" sz="2000" dirty="0"/>
              <a:t>客户端请求成功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400 </a:t>
            </a:r>
            <a:r>
              <a:rPr lang="en-US" sz="2000" dirty="0">
                <a:solidFill>
                  <a:srgbClr val="FF0000"/>
                </a:solidFill>
              </a:rPr>
              <a:t>Bad Request </a:t>
            </a:r>
            <a:r>
              <a:rPr lang="en-US" sz="2000" dirty="0"/>
              <a:t>//</a:t>
            </a:r>
            <a:r>
              <a:rPr lang="zh-CN" altLang="en-US" sz="2000" dirty="0"/>
              <a:t>客户端请求有语法错误，不能被服务器所理解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401 </a:t>
            </a:r>
            <a:r>
              <a:rPr lang="en-US" sz="2000" dirty="0"/>
              <a:t>Unauthorized //</a:t>
            </a:r>
            <a:r>
              <a:rPr lang="zh-CN" altLang="en-US" sz="2000" dirty="0"/>
              <a:t>请求未经授权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403 </a:t>
            </a:r>
            <a:r>
              <a:rPr lang="en-US" sz="2000" dirty="0"/>
              <a:t>Forbidden //</a:t>
            </a:r>
            <a:r>
              <a:rPr lang="zh-CN" altLang="en-US" sz="2000" dirty="0"/>
              <a:t>服务器收到请求，但是拒绝提供服务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404 </a:t>
            </a:r>
            <a:r>
              <a:rPr lang="en-US" sz="2000" dirty="0">
                <a:solidFill>
                  <a:srgbClr val="FF0000"/>
                </a:solidFill>
              </a:rPr>
              <a:t>Not Found </a:t>
            </a:r>
            <a:r>
              <a:rPr lang="en-US" sz="2000" dirty="0"/>
              <a:t>//</a:t>
            </a:r>
            <a:r>
              <a:rPr lang="zh-CN" altLang="en-US" sz="2000" dirty="0"/>
              <a:t>请求资源不存在， </a:t>
            </a:r>
            <a:r>
              <a:rPr lang="en-US" sz="2000" dirty="0" err="1"/>
              <a:t>eg</a:t>
            </a:r>
            <a:r>
              <a:rPr lang="en-US" sz="2000" dirty="0"/>
              <a:t>：</a:t>
            </a:r>
            <a:r>
              <a:rPr lang="zh-CN" altLang="en-US" sz="2000" dirty="0"/>
              <a:t>输入了错误的</a:t>
            </a:r>
            <a:r>
              <a:rPr lang="en-US" sz="2000" dirty="0"/>
              <a:t>URL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500 Internal Server Error </a:t>
            </a:r>
            <a:r>
              <a:rPr lang="en-US" sz="2000" dirty="0"/>
              <a:t>//</a:t>
            </a:r>
            <a:r>
              <a:rPr lang="zh-CN" altLang="en-US" sz="2000" dirty="0"/>
              <a:t>服务器发生不可预期的错误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503 </a:t>
            </a:r>
            <a:r>
              <a:rPr lang="en-US" sz="2000" dirty="0"/>
              <a:t>Server Unavailable //</a:t>
            </a:r>
            <a:r>
              <a:rPr lang="zh-CN" altLang="en-US" sz="2000" dirty="0"/>
              <a:t>服务器当前不能处理客户端的请求</a:t>
            </a:r>
            <a:endParaRPr lang="zh-CN" altLang="en-US" sz="24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83375" y="5579745"/>
            <a:ext cx="2639060" cy="935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4483" y="5634506"/>
            <a:ext cx="3857652" cy="849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应用的发展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Rectangle 43"/>
          <p:cNvSpPr>
            <a:spLocks noChangeArrowheads="1"/>
          </p:cNvSpPr>
          <p:nvPr/>
        </p:nvSpPr>
        <p:spPr bwMode="auto">
          <a:xfrm>
            <a:off x="388940" y="1236171"/>
            <a:ext cx="1734770" cy="5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2005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年左右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4879" y="1691625"/>
            <a:ext cx="7289800" cy="472851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561475" y="1135047"/>
            <a:ext cx="11165304" cy="387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HTTP</a:t>
            </a:r>
            <a:r>
              <a:rPr lang="zh-CN" altLang="en-US" sz="2400" dirty="0"/>
              <a:t>消息报头</a:t>
            </a:r>
            <a:br>
              <a:rPr lang="zh-CN" altLang="en-US" dirty="0"/>
            </a:br>
            <a:r>
              <a:rPr lang="zh-CN" altLang="en-US" sz="2000" dirty="0"/>
              <a:t> </a:t>
            </a:r>
            <a:r>
              <a:rPr lang="en-US" altLang="zh-CN" sz="2000" dirty="0"/>
              <a:t>HTTP</a:t>
            </a:r>
            <a:r>
              <a:rPr lang="zh-CN" altLang="en-US" sz="2000" dirty="0"/>
              <a:t>消息报头</a:t>
            </a:r>
            <a:r>
              <a:rPr lang="zh-CN" altLang="en-US" sz="2000" dirty="0">
                <a:solidFill>
                  <a:srgbClr val="FF0000"/>
                </a:solidFill>
              </a:rPr>
              <a:t>包括普通报头、请求报头、响应报头、实体报头</a:t>
            </a:r>
            <a:r>
              <a:rPr lang="zh-CN" altLang="en-US" sz="2000" dirty="0"/>
              <a:t>。</a:t>
            </a:r>
            <a:br>
              <a:rPr lang="zh-CN" altLang="en-US" sz="2000" dirty="0"/>
            </a:br>
            <a:r>
              <a:rPr lang="zh-CN" altLang="en-US" sz="2000" dirty="0"/>
              <a:t>每一个报头域都是由名字</a:t>
            </a:r>
            <a:r>
              <a:rPr lang="en-US" altLang="zh-CN" sz="2000" dirty="0"/>
              <a:t>+“</a:t>
            </a:r>
            <a:r>
              <a:rPr lang="zh-CN" altLang="en-US" sz="2000" dirty="0"/>
              <a:t>： ”</a:t>
            </a:r>
            <a:r>
              <a:rPr lang="en-US" altLang="zh-CN" sz="2000" dirty="0"/>
              <a:t>+</a:t>
            </a:r>
            <a:r>
              <a:rPr lang="zh-CN" altLang="en-US" sz="2000" dirty="0"/>
              <a:t>空格</a:t>
            </a:r>
            <a:r>
              <a:rPr lang="en-US" altLang="zh-CN" sz="2000" dirty="0"/>
              <a:t>+</a:t>
            </a:r>
            <a:r>
              <a:rPr lang="zh-CN" altLang="en-US" sz="2000" dirty="0"/>
              <a:t>值 组成，消息报头域的名字是大小写无关的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</a:rPr>
              <a:t>、普通报头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Date</a:t>
            </a:r>
            <a:r>
              <a:rPr lang="zh-CN" altLang="en-US" sz="2000" dirty="0"/>
              <a:t>普通报头域表示消息产生的日期和时间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Connection</a:t>
            </a:r>
            <a:r>
              <a:rPr lang="zh-CN" altLang="en-US" sz="2000" dirty="0"/>
              <a:t>普通报头域允许发送指定连接的选项。例如指定连接是连续，或者指定“</a:t>
            </a:r>
            <a:r>
              <a:rPr lang="en-US" altLang="zh-CN" sz="2000" dirty="0"/>
              <a:t>close”</a:t>
            </a:r>
            <a:r>
              <a:rPr lang="zh-CN" altLang="en-US" sz="2000" dirty="0"/>
              <a:t>选项，通知服务器，在响应完成后，关闭连接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Cache-Control</a:t>
            </a:r>
            <a:r>
              <a:rPr lang="en-US" altLang="zh-CN" sz="2000" dirty="0"/>
              <a:t> </a:t>
            </a:r>
            <a:r>
              <a:rPr lang="zh-CN" altLang="en-US" sz="2000" dirty="0"/>
              <a:t>用于指定缓存指令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721848" y="1187321"/>
            <a:ext cx="10195787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zh-CN" altLang="en-US" sz="2000" dirty="0">
                <a:solidFill>
                  <a:srgbClr val="FF0000"/>
                </a:solidFill>
              </a:rPr>
              <a:t>、</a:t>
            </a:r>
            <a:r>
              <a:rPr lang="zh-CN" altLang="en-US" sz="2000" b="1" dirty="0">
                <a:solidFill>
                  <a:srgbClr val="FF0000"/>
                </a:solidFill>
              </a:rPr>
              <a:t>请求报头</a:t>
            </a:r>
            <a:r>
              <a:rPr lang="zh-CN" altLang="en-US" sz="2000" dirty="0">
                <a:solidFill>
                  <a:srgbClr val="FF0000"/>
                </a:solidFill>
              </a:rPr>
              <a:t>：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dirty="0"/>
              <a:t>允许客户端向服务器端传递请求的附加信息以及客户端自身的信息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Host: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/>
              <a:t>主要用于指定被请求资源的</a:t>
            </a:r>
            <a:r>
              <a:rPr lang="en-US" altLang="zh-CN" sz="2000" dirty="0"/>
              <a:t>Internet</a:t>
            </a:r>
            <a:r>
              <a:rPr lang="zh-CN" altLang="en-US" sz="2000" dirty="0"/>
              <a:t>主机和端口号 （</a:t>
            </a:r>
            <a:r>
              <a:rPr lang="zh-CN" altLang="en-US" sz="2000" dirty="0">
                <a:solidFill>
                  <a:srgbClr val="FF0000"/>
                </a:solidFill>
              </a:rPr>
              <a:t>必须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Accept: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/>
              <a:t>用于指定客户端接受哪些类型的信息。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Accept-Charset</a:t>
            </a:r>
            <a:r>
              <a:rPr lang="en-US" altLang="zh-CN" sz="2000" dirty="0"/>
              <a:t>:</a:t>
            </a:r>
            <a:r>
              <a:rPr lang="zh-CN" altLang="en-US" sz="2000" dirty="0"/>
              <a:t> 用于指定客户端接受的字符集。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Accept-Encoding</a:t>
            </a:r>
            <a:r>
              <a:rPr lang="en-US" altLang="zh-CN" sz="2000" dirty="0"/>
              <a:t>:</a:t>
            </a:r>
            <a:r>
              <a:rPr lang="zh-CN" altLang="en-US" sz="2000" dirty="0"/>
              <a:t> 用于指定可接受的内容编码。 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Accept-Language</a:t>
            </a:r>
            <a:r>
              <a:rPr lang="en-US" altLang="zh-CN" sz="2000" dirty="0"/>
              <a:t>:</a:t>
            </a:r>
            <a:r>
              <a:rPr lang="zh-CN" altLang="en-US" sz="2000" dirty="0"/>
              <a:t> 用于指定一种自然语言。 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Authorization</a:t>
            </a:r>
            <a:r>
              <a:rPr lang="en-US" altLang="zh-CN" sz="2000" dirty="0"/>
              <a:t>:</a:t>
            </a:r>
            <a:r>
              <a:rPr lang="zh-CN" altLang="en-US" sz="2000" dirty="0"/>
              <a:t> 用于证明客户端有权查看某个资源。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User-Agent</a:t>
            </a:r>
            <a:r>
              <a:rPr lang="en-US" altLang="zh-CN" sz="2000" dirty="0">
                <a:solidFill>
                  <a:srgbClr val="FF0000"/>
                </a:solidFill>
              </a:rPr>
              <a:t>: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/>
              <a:t>浏览器的名称和版本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u="sng" dirty="0">
                <a:solidFill>
                  <a:srgbClr val="FF0000"/>
                </a:solidFill>
                <a:latin typeface="Arial Bold" panose="020B0604020202020204" charset="0"/>
                <a:cs typeface="Arial Bold" panose="020B0604020202020204" charset="0"/>
              </a:rPr>
              <a:t>Referer: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/>
              <a:t>表示从哪儿连结到目前的网页，采用的格式是</a:t>
            </a:r>
            <a:r>
              <a:rPr lang="en-US" altLang="zh-CN" sz="2000" dirty="0"/>
              <a:t>URL</a:t>
            </a:r>
            <a:r>
              <a:rPr lang="zh-CN" altLang="en-US" sz="2000" dirty="0"/>
              <a:t>。 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Cookie: </a:t>
            </a:r>
            <a:r>
              <a:rPr lang="zh-CN" altLang="en-US" sz="2000" dirty="0"/>
              <a:t> 将</a:t>
            </a:r>
            <a:r>
              <a:rPr lang="en-US" altLang="zh-CN" sz="2000" dirty="0"/>
              <a:t>cookie</a:t>
            </a:r>
            <a:r>
              <a:rPr lang="zh-CN" altLang="en-US" sz="2000" dirty="0"/>
              <a:t>的值发送给</a:t>
            </a:r>
            <a:r>
              <a:rPr lang="en-US" altLang="zh-CN" sz="2000" dirty="0"/>
              <a:t>HTTP </a:t>
            </a:r>
            <a:r>
              <a:rPr lang="zh-CN" altLang="en-US" sz="2000" dirty="0"/>
              <a:t>服务器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630555" y="1229995"/>
            <a:ext cx="1119060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</a:rPr>
              <a:t>、响应报头：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/>
              <a:t>允许服务器传递不能放在状态行中的附加响应信息，以及关于服务器的信息和对</a:t>
            </a:r>
            <a:r>
              <a:rPr lang="en-US" altLang="zh-CN" sz="2000" dirty="0"/>
              <a:t>Request-URI</a:t>
            </a:r>
            <a:r>
              <a:rPr lang="zh-CN" altLang="en-US" sz="2000" dirty="0"/>
              <a:t>所标识的资源进行下一步访问的信息。</a:t>
            </a:r>
            <a:br>
              <a:rPr lang="zh-CN" altLang="en-US" sz="2000" dirty="0"/>
            </a:b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Set-Cookie: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/>
              <a:t>把</a:t>
            </a:r>
            <a:r>
              <a:rPr lang="en-US" sz="2000" dirty="0"/>
              <a:t>cookie </a:t>
            </a:r>
            <a:r>
              <a:rPr lang="zh-CN" altLang="en-US" sz="2000" dirty="0"/>
              <a:t>发送到客户端浏览器， 每一个写入</a:t>
            </a:r>
            <a:r>
              <a:rPr lang="en-US" sz="2000" dirty="0"/>
              <a:t>cookie</a:t>
            </a:r>
            <a:r>
              <a:rPr lang="zh-CN" altLang="en-US" sz="2000" dirty="0"/>
              <a:t>都会生成一个</a:t>
            </a:r>
            <a:r>
              <a:rPr lang="en-US" sz="2000" dirty="0"/>
              <a:t>Set-Cookie.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Location</a:t>
            </a:r>
            <a:r>
              <a:rPr lang="en-US" altLang="zh-CN" sz="2000" dirty="0"/>
              <a:t>:</a:t>
            </a:r>
            <a:r>
              <a:rPr lang="zh-CN" altLang="en-US" sz="2000" dirty="0"/>
              <a:t> 用于重定向接受者到一个新的位置。 </a:t>
            </a:r>
            <a:br>
              <a:rPr lang="zh-CN" altLang="en-US" sz="2000" dirty="0"/>
            </a:b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Server</a:t>
            </a:r>
            <a:r>
              <a:rPr lang="en-US" altLang="zh-CN" sz="2000" dirty="0"/>
              <a:t>:</a:t>
            </a:r>
            <a:r>
              <a:rPr lang="zh-CN" altLang="en-US" sz="2000" dirty="0"/>
              <a:t> 包含了服务器用来处理请求的软件信息。与</a:t>
            </a:r>
            <a:r>
              <a:rPr lang="en-US" altLang="zh-CN" sz="2000" dirty="0"/>
              <a:t>User-Agent</a:t>
            </a:r>
            <a:r>
              <a:rPr lang="zh-CN" altLang="en-US" sz="2000" dirty="0"/>
              <a:t>请求报头域是相对应的。</a:t>
            </a:r>
            <a:br>
              <a:rPr lang="zh-CN" altLang="en-US" sz="2000" dirty="0"/>
            </a:br>
            <a:endParaRPr lang="en-US" altLang="zh-CN" sz="2000" dirty="0"/>
          </a:p>
        </p:txBody>
      </p:sp>
    </p:spTree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528464" y="1187520"/>
            <a:ext cx="10401523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</a:rPr>
              <a:t>、实体报头：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/>
              <a:t>请求和响应消息都可以传送一个实体。一个实体由实体报头域和实体正文组成，但并不是说实体报头域和实体正文要在一起发送，可以只发送实体报头域。实体报头定义了关于实体正文和请求所标识的资源的元信息。</a:t>
            </a:r>
            <a:br>
              <a:rPr lang="zh-CN" altLang="en-US" sz="2000" dirty="0"/>
            </a:b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Content-Encoding</a:t>
            </a:r>
            <a:r>
              <a:rPr lang="en-US" altLang="zh-CN" sz="2000" dirty="0"/>
              <a:t>:</a:t>
            </a:r>
            <a:r>
              <a:rPr lang="zh-CN" altLang="en-US" sz="2000" dirty="0"/>
              <a:t> 用作媒体类型的修饰符，它的值指示了已经被应用到实体正文的附加内容的编码 。</a:t>
            </a:r>
            <a:br>
              <a:rPr lang="zh-CN" altLang="en-US" sz="2000" dirty="0"/>
            </a:br>
            <a:r>
              <a:rPr lang="zh-CN" alt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Content-Language</a:t>
            </a:r>
            <a:r>
              <a:rPr lang="en-US" altLang="zh-CN" sz="2000" dirty="0"/>
              <a:t>:</a:t>
            </a:r>
            <a:r>
              <a:rPr lang="zh-CN" altLang="en-US" sz="2000" dirty="0"/>
              <a:t> 描述了资源所用的自然语言。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Content-Length</a:t>
            </a:r>
            <a:r>
              <a:rPr lang="en-US" altLang="zh-CN" sz="2000" dirty="0"/>
              <a:t>:</a:t>
            </a:r>
            <a:r>
              <a:rPr lang="zh-CN" altLang="en-US" sz="2000" dirty="0"/>
              <a:t> 指明实体正文的长度。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Content-Type</a:t>
            </a:r>
            <a:r>
              <a:rPr lang="en-US" altLang="zh-CN" sz="2000" dirty="0"/>
              <a:t>:</a:t>
            </a:r>
            <a:r>
              <a:rPr lang="zh-CN" altLang="en-US" sz="2000" dirty="0"/>
              <a:t> 指明实体正文的媒体类型（</a:t>
            </a:r>
            <a:r>
              <a:rPr lang="en-US" altLang="zh-CN" sz="2000" dirty="0"/>
              <a:t>MIME type</a:t>
            </a:r>
            <a:r>
              <a:rPr lang="zh-CN" altLang="en-US" sz="2000" dirty="0"/>
              <a:t>）。</a:t>
            </a:r>
            <a:r>
              <a:rPr lang="en-US" altLang="zh-CN" sz="2000" dirty="0"/>
              <a:t>text/html</a:t>
            </a:r>
            <a:r>
              <a:rPr lang="zh-CN" altLang="en-US" sz="2000" dirty="0"/>
              <a:t>、</a:t>
            </a:r>
            <a:r>
              <a:rPr lang="en-US" altLang="zh-CN" sz="2000" dirty="0"/>
              <a:t>image/gif</a:t>
            </a:r>
            <a:r>
              <a:rPr lang="zh-CN" altLang="en-US" sz="2000" dirty="0"/>
              <a:t>、</a:t>
            </a:r>
            <a:r>
              <a:rPr lang="en-GB" altLang="zh-CN" sz="2000" dirty="0"/>
              <a:t>application/</a:t>
            </a:r>
            <a:r>
              <a:rPr lang="en-GB" altLang="zh-CN" sz="2000" dirty="0" err="1"/>
              <a:t>javascript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Last-Modified</a:t>
            </a:r>
            <a:r>
              <a:rPr lang="en-US" altLang="zh-CN" sz="2000" dirty="0"/>
              <a:t>:</a:t>
            </a:r>
            <a:r>
              <a:rPr lang="zh-CN" altLang="en-US" sz="2000" dirty="0"/>
              <a:t> 指示资源的最后修改日期和时间。</a:t>
            </a:r>
            <a:br>
              <a:rPr lang="zh-CN" altLang="en-US" sz="2000" dirty="0"/>
            </a:b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Expires</a:t>
            </a:r>
            <a:r>
              <a:rPr lang="en-US" altLang="zh-CN" sz="2000" dirty="0"/>
              <a:t>:</a:t>
            </a:r>
            <a:r>
              <a:rPr lang="zh-CN" altLang="en-US" sz="2000" dirty="0"/>
              <a:t> 给出响应过期的日期和时间。</a:t>
            </a:r>
            <a:endParaRPr lang="en-US" altLang="zh-CN" sz="2000" dirty="0"/>
          </a:p>
        </p:txBody>
      </p:sp>
    </p:spTree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5737" y="1241062"/>
            <a:ext cx="110209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缓存控制</a:t>
            </a:r>
            <a:r>
              <a:rPr lang="zh-CN" altLang="en-US" sz="2000" b="1" dirty="0"/>
              <a:t>：</a:t>
            </a:r>
            <a:r>
              <a:rPr lang="zh-CN" altLang="it-IT" sz="2000" dirty="0"/>
              <a:t>在</a:t>
            </a:r>
            <a:r>
              <a:rPr lang="it-IT" altLang="zh-CN" sz="2000" dirty="0"/>
              <a:t>http</a:t>
            </a:r>
            <a:r>
              <a:rPr lang="zh-CN" altLang="it-IT" sz="2000" dirty="0"/>
              <a:t>中，控制缓存开关的字段有两个：</a:t>
            </a:r>
            <a:r>
              <a:rPr lang="it-IT" altLang="zh-CN" sz="2000" dirty="0"/>
              <a:t>Pragma </a:t>
            </a:r>
            <a:r>
              <a:rPr lang="zh-CN" altLang="it-IT" sz="2000" dirty="0"/>
              <a:t>和 </a:t>
            </a:r>
            <a:r>
              <a:rPr lang="it-IT" altLang="zh-CN" sz="2000" dirty="0"/>
              <a:t>Cache-Control</a:t>
            </a:r>
            <a:r>
              <a:rPr lang="zh-CN" altLang="it-IT" sz="2000" dirty="0"/>
              <a:t>。</a:t>
            </a:r>
            <a:r>
              <a:rPr lang="en-US" altLang="zh-CN" sz="2000" dirty="0"/>
              <a:t>Pragma</a:t>
            </a:r>
            <a:r>
              <a:rPr lang="zh-CN" altLang="en-US" sz="2000" dirty="0"/>
              <a:t>逐渐被弃用。在</a:t>
            </a:r>
            <a:r>
              <a:rPr lang="zh-CN" altLang="en-US" sz="2000" dirty="0">
                <a:solidFill>
                  <a:srgbClr val="FF0000"/>
                </a:solidFill>
              </a:rPr>
              <a:t>请求</a:t>
            </a:r>
            <a:r>
              <a:rPr lang="zh-CN" altLang="en-US" sz="2000" dirty="0"/>
              <a:t>中使用</a:t>
            </a:r>
            <a:r>
              <a:rPr lang="en-US" altLang="zh-CN" sz="2000" dirty="0"/>
              <a:t>Cache-Control </a:t>
            </a:r>
            <a:r>
              <a:rPr lang="zh-CN" altLang="en-US" sz="2000" dirty="0"/>
              <a:t>时，它可选的值有：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zh-CN" altLang="en-US" sz="2000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867" y="2354573"/>
            <a:ext cx="6666667" cy="424761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534" y="2178050"/>
            <a:ext cx="4826000" cy="1485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380" y="3589601"/>
            <a:ext cx="4807154" cy="22886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87734" y="5888239"/>
            <a:ext cx="4335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在开发者工具中勾选</a:t>
            </a:r>
            <a:r>
              <a:rPr kumimoji="1" lang="en-US" altLang="zh-CN" dirty="0"/>
              <a:t>disable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后，请求头会增加</a:t>
            </a:r>
            <a:r>
              <a:rPr kumimoji="1" lang="en-US" altLang="zh-CN" dirty="0"/>
              <a:t>no-cache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727200" y="321027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彻底不缓存</a:t>
            </a:r>
            <a:endParaRPr kumimoji="1"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12067" y="2921000"/>
            <a:ext cx="2032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</a:rPr>
              <a:t>使用前需进行有效验证</a:t>
            </a:r>
            <a:endParaRPr kumimoji="1"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3" name="直线连接符 12"/>
          <p:cNvCxnSpPr/>
          <p:nvPr/>
        </p:nvCxnSpPr>
        <p:spPr>
          <a:xfrm>
            <a:off x="4555067" y="2946400"/>
            <a:ext cx="7958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072" y="1187722"/>
            <a:ext cx="11020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在</a:t>
            </a:r>
            <a:r>
              <a:rPr lang="zh-CN" altLang="en-US" sz="2000" dirty="0">
                <a:solidFill>
                  <a:srgbClr val="FF0000"/>
                </a:solidFill>
              </a:rPr>
              <a:t>响应</a:t>
            </a:r>
            <a:r>
              <a:rPr lang="zh-CN" altLang="en-US" sz="2000" dirty="0"/>
              <a:t>中使用</a:t>
            </a:r>
            <a:r>
              <a:rPr lang="en-US" altLang="zh-CN" sz="2000" dirty="0"/>
              <a:t>Cache-Control </a:t>
            </a:r>
            <a:r>
              <a:rPr lang="zh-CN" altLang="en-US" sz="2000" dirty="0"/>
              <a:t>时，它可选的值有：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zh-CN" altLang="en-US" sz="2000" b="1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0728" y="1794767"/>
            <a:ext cx="6657143" cy="4904762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4715934" y="3852333"/>
            <a:ext cx="7958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1684" y="1411705"/>
            <a:ext cx="3688080" cy="2491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缓存的优点：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减少了冗余的数据传输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缓解了网络瓶颈问题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降低了对原始服务器的要求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降低了传输时延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9300" y="1411705"/>
            <a:ext cx="5496426" cy="477482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33" y="818220"/>
            <a:ext cx="8001000" cy="600074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12317" y="1337607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>
                <a:hlinkClick r:id="rId2"/>
              </a:rPr>
              <a:t>https://zhuanlan.zhihu.com/p/55623075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4962" y="1187722"/>
            <a:ext cx="1102092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缓存校验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Last-Modified</a:t>
            </a:r>
            <a:r>
              <a:rPr lang="zh-CN" altLang="en-US" sz="2000" dirty="0"/>
              <a:t>：资源的最后更改时间，客户端下次请求时通过</a:t>
            </a:r>
            <a:r>
              <a:rPr lang="en-US" altLang="zh-CN" sz="2000" dirty="0"/>
              <a:t>If-Modified-Since</a:t>
            </a:r>
            <a:r>
              <a:rPr lang="zh-CN" altLang="en-US" sz="2000" dirty="0"/>
              <a:t>或者</a:t>
            </a:r>
            <a:r>
              <a:rPr lang="en-US" altLang="zh-CN" sz="2000" dirty="0"/>
              <a:t>If-Unmodified-Since</a:t>
            </a:r>
            <a:r>
              <a:rPr lang="zh-CN" altLang="en-US" sz="2000" dirty="0"/>
              <a:t>带上</a:t>
            </a:r>
            <a:r>
              <a:rPr lang="en-US" altLang="zh-CN" sz="2000" dirty="0"/>
              <a:t>Last-Modified</a:t>
            </a:r>
            <a:r>
              <a:rPr lang="zh-CN" altLang="en-US" sz="2000" dirty="0"/>
              <a:t>，服务端检查该时间是否与服务器的最后修改时间一致：如果一致，则返回</a:t>
            </a:r>
            <a:r>
              <a:rPr lang="en-US" altLang="zh-CN" sz="2000" dirty="0"/>
              <a:t>304</a:t>
            </a:r>
            <a:r>
              <a:rPr lang="zh-CN" altLang="en-US" sz="2000" dirty="0"/>
              <a:t>状态码，不返回资源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etag</a:t>
            </a:r>
            <a:r>
              <a:rPr lang="en-US" altLang="zh-CN" sz="2000" dirty="0"/>
              <a:t> </a:t>
            </a:r>
            <a:r>
              <a:rPr lang="zh-CN" altLang="en-US" sz="2000" dirty="0"/>
              <a:t>：服务器通过某个算法对资源进行计算，取得一串值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zh-CN" altLang="en-US" sz="2000" b="1" dirty="0"/>
          </a:p>
          <a:p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890395" y="3700145"/>
            <a:ext cx="8203565" cy="2439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245745" y="1171575"/>
            <a:ext cx="11502390" cy="51663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 eaLnBrk="1" hangingPunct="1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协议是无状态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 algn="just" eaLnBrk="1" hangingPunct="1">
              <a:lnSpc>
                <a:spcPct val="15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同一个客户端的这次请求和上次请求是没有对应关系，对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服务器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来说，它并不知道这两个请求来自同一个客户端。 为了解决这个问题，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程序引入了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Session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Cookie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机制来维护状态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 algn="just"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无状态不代表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不能保持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TCP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连接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HTTP/1.1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起，默认都开启了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Keep-Alive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，保持连接特性，即当一个网页打开完成后，客户端和服务器之间用于传输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TCP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连接不会关闭，如果客户端再次访问这个服务器上的网页，会继续使用这一条已经建立的连接。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 algn="just" eaLnBrk="1" hangingPunct="1">
              <a:lnSpc>
                <a:spcPct val="15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打开一个网页一般需要浏览器发送很多次Request，等所有的文件都下载成功后。 网页就被显示出来了。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 algn="just" eaLnBrk="1" hangingPunct="1">
              <a:lnSpc>
                <a:spcPct val="150000"/>
              </a:lnSpc>
            </a:pPr>
            <a:endParaRPr lang="en-US" altLang="zh-CN" sz="3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应用的发展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Rectangle 43"/>
          <p:cNvSpPr>
            <a:spLocks noChangeArrowheads="1"/>
          </p:cNvSpPr>
          <p:nvPr/>
        </p:nvSpPr>
        <p:spPr bwMode="auto">
          <a:xfrm>
            <a:off x="388940" y="1236171"/>
            <a:ext cx="1734770" cy="5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2010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年左右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065" y="1998345"/>
            <a:ext cx="7237095" cy="396494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635" y="1280160"/>
            <a:ext cx="99555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HTTP 由于是明文传输，主要存在三大风险：</a:t>
            </a:r>
            <a:r>
              <a:rPr lang="zh-CN" altLang="en-US" sz="2000">
                <a:solidFill>
                  <a:srgbClr val="FF0000"/>
                </a:solidFill>
              </a:rPr>
              <a:t>窃听风险、篡改风险、冒充风险</a:t>
            </a:r>
            <a:r>
              <a:rPr lang="zh-CN" altLang="en-US" sz="2000"/>
              <a:t>。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EFF">
                  <a:alpha val="100000"/>
                </a:srgbClr>
              </a:clrFrom>
              <a:clrTo>
                <a:srgbClr val="FFFE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5625" y="2554605"/>
            <a:ext cx="6630035" cy="13233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EFFFF">
                  <a:alpha val="100000"/>
                </a:srgbClr>
              </a:clrFrom>
              <a:clrTo>
                <a:srgbClr val="FE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5625" y="4899660"/>
            <a:ext cx="6630035" cy="16040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6745" y="3022600"/>
            <a:ext cx="779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HTTP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690245" y="5343525"/>
            <a:ext cx="932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HTTP</a:t>
            </a:r>
            <a:r>
              <a:rPr lang="en-US" altLang="zh-CN">
                <a:solidFill>
                  <a:srgbClr val="FF0000"/>
                </a:solidFill>
              </a:rPr>
              <a:t>S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855" y="1876425"/>
            <a:ext cx="878840" cy="8788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46170" y="2800985"/>
            <a:ext cx="2989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用户名</a:t>
            </a:r>
            <a:r>
              <a:rPr lang="en-US" altLang="zh-CN"/>
              <a:t>/</a:t>
            </a:r>
            <a:r>
              <a:rPr lang="zh-CN" altLang="en-US"/>
              <a:t>密码，转账金额……</a:t>
            </a:r>
            <a:endParaRPr lang="en-US" altLang="zh-CN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0225" y="1851025"/>
            <a:ext cx="1221105" cy="87947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411845" y="581660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证书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697095" y="486219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加密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825" y="2460625"/>
            <a:ext cx="1609090" cy="3251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817871" y="1225689"/>
            <a:ext cx="10539940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HTTPS:</a:t>
            </a:r>
            <a:r>
              <a:rPr lang="zh-CN" altLang="en-US" sz="2400" dirty="0"/>
              <a:t>基于</a:t>
            </a:r>
            <a:r>
              <a:rPr lang="en-US" altLang="zh-CN" sz="2400" dirty="0"/>
              <a:t>HTTP</a:t>
            </a:r>
            <a:r>
              <a:rPr lang="zh-CN" altLang="en-US" sz="2400" dirty="0"/>
              <a:t>协议，通过</a:t>
            </a:r>
            <a:r>
              <a:rPr lang="en-US" altLang="zh-CN" sz="2400" dirty="0"/>
              <a:t>SSL</a:t>
            </a:r>
            <a:r>
              <a:rPr lang="zh-CN" altLang="en-US" sz="2400" dirty="0"/>
              <a:t>或</a:t>
            </a:r>
            <a:r>
              <a:rPr lang="en-US" altLang="zh-CN" sz="2400" dirty="0"/>
              <a:t>TLS</a:t>
            </a:r>
            <a:r>
              <a:rPr lang="zh-CN" altLang="en-US" sz="2400" dirty="0"/>
              <a:t>提供以下三种能力：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加密处理数据</a:t>
            </a:r>
            <a:r>
              <a:rPr lang="en-US" altLang="zh-CN" sz="2400" dirty="0"/>
              <a:t>:</a:t>
            </a:r>
            <a:r>
              <a:rPr lang="zh-CN" altLang="en-US" sz="2400" dirty="0"/>
              <a:t> 采用混合加密技术，中间者无法直接查看明文内容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验证对方身份</a:t>
            </a:r>
            <a:r>
              <a:rPr lang="en-US" altLang="zh-CN" sz="2400" dirty="0"/>
              <a:t>:</a:t>
            </a:r>
            <a:r>
              <a:rPr lang="zh-CN" altLang="en-US" sz="2400" dirty="0"/>
              <a:t> 通过证书认证客户端访问的是自己的服务器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数据完整性保护</a:t>
            </a:r>
            <a:r>
              <a:rPr lang="en-US" altLang="zh-CN" sz="2400" dirty="0"/>
              <a:t>:</a:t>
            </a:r>
            <a:r>
              <a:rPr lang="zh-CN" altLang="en-US" sz="2400" dirty="0"/>
              <a:t> 防止传输的内容被中间人冒充或者篡改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br>
              <a:rPr lang="zh-CN" altLang="en-US" sz="2400" dirty="0"/>
            </a:br>
            <a:endParaRPr lang="en-US" altLang="zh-CN" sz="2400" dirty="0"/>
          </a:p>
          <a:p>
            <a:pPr>
              <a:lnSpc>
                <a:spcPct val="150000"/>
              </a:lnSpc>
            </a:pP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br>
              <a:rPr lang="zh-CN" altLang="en-US" dirty="0"/>
            </a:b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8202" y="3557905"/>
            <a:ext cx="4277783" cy="31602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647" y="3557905"/>
            <a:ext cx="3565748" cy="311115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238529" y="1186519"/>
            <a:ext cx="6052205" cy="557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1.</a:t>
            </a:r>
            <a:r>
              <a:rPr lang="zh-CN" altLang="en-US" sz="2000" dirty="0"/>
              <a:t>客户端向服务器发起</a:t>
            </a:r>
            <a:r>
              <a:rPr lang="en-US" altLang="zh-CN" sz="2000" dirty="0"/>
              <a:t>HTTPS</a:t>
            </a:r>
            <a:r>
              <a:rPr lang="zh-CN" altLang="en-US" sz="2000" dirty="0"/>
              <a:t>请求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2.</a:t>
            </a:r>
            <a:r>
              <a:rPr lang="zh-CN" altLang="en-US" sz="2000" dirty="0"/>
              <a:t>服务器端有用于</a:t>
            </a:r>
            <a:r>
              <a:rPr lang="zh-CN" altLang="en-US" sz="2000" dirty="0">
                <a:solidFill>
                  <a:srgbClr val="FF0000"/>
                </a:solidFill>
              </a:rPr>
              <a:t>非对称加密</a:t>
            </a:r>
            <a:r>
              <a:rPr lang="zh-CN" altLang="en-US" sz="2000" dirty="0"/>
              <a:t>的密钥对：公钥和私钥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3.</a:t>
            </a:r>
            <a:r>
              <a:rPr lang="zh-CN" altLang="en-US" sz="2000" dirty="0"/>
              <a:t>服务器将</a:t>
            </a:r>
            <a:r>
              <a:rPr lang="zh-CN" altLang="en-US" sz="2000" dirty="0">
                <a:solidFill>
                  <a:srgbClr val="FF0000"/>
                </a:solidFill>
              </a:rPr>
              <a:t>证书（含有公钥）</a:t>
            </a:r>
            <a:r>
              <a:rPr lang="zh-CN" altLang="en-US" sz="2000" dirty="0"/>
              <a:t>发送给客户端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4.</a:t>
            </a:r>
            <a:r>
              <a:rPr lang="zh-CN" altLang="en-US" sz="2000" dirty="0"/>
              <a:t>客户端收到证书后，验证其合法性，如合法则生成随机的用于</a:t>
            </a:r>
            <a:r>
              <a:rPr lang="zh-CN" altLang="en-US" sz="2000" dirty="0">
                <a:solidFill>
                  <a:srgbClr val="FF0000"/>
                </a:solidFill>
              </a:rPr>
              <a:t>对称加密</a:t>
            </a:r>
            <a:r>
              <a:rPr lang="zh-CN" altLang="en-US" sz="2000" dirty="0"/>
              <a:t>的</a:t>
            </a:r>
            <a:r>
              <a:rPr lang="zh-CN" altLang="en-US" sz="2000" dirty="0">
                <a:solidFill>
                  <a:srgbClr val="FF0000"/>
                </a:solidFill>
              </a:rPr>
              <a:t>客户端密钥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/>
              <a:t>5.</a:t>
            </a:r>
            <a:r>
              <a:rPr lang="zh-CN" altLang="en-US" sz="2000" dirty="0"/>
              <a:t>客户端将客户端密钥使用公钥</a:t>
            </a:r>
            <a:r>
              <a:rPr lang="zh-CN" altLang="en-US" sz="2000" dirty="0">
                <a:solidFill>
                  <a:srgbClr val="FF0000"/>
                </a:solidFill>
              </a:rPr>
              <a:t>非对称加密</a:t>
            </a:r>
            <a:r>
              <a:rPr lang="zh-CN" altLang="en-US" sz="2000" dirty="0"/>
              <a:t>后发送给服务器。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6.</a:t>
            </a:r>
            <a:r>
              <a:rPr lang="zh-CN" altLang="en-US" sz="2000" dirty="0"/>
              <a:t>服务器用私钥进行非对称解密，得到客户端密钥。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7.</a:t>
            </a:r>
            <a:r>
              <a:rPr lang="zh-CN" altLang="en-US" sz="2000" dirty="0"/>
              <a:t> 服务器用客户端密钥对数据进行对称加密，并将加密后的密文发送给客户端。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8.</a:t>
            </a:r>
            <a:r>
              <a:rPr lang="zh-CN" altLang="en-US" sz="2000" dirty="0"/>
              <a:t>客户端收到密文，用客户端密钥对其进行对称解密，得到服务器发送的数据。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0921" y="1361156"/>
            <a:ext cx="5772805" cy="498884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270910" y="2914756"/>
            <a:ext cx="4143404" cy="3705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5"/>
          <p:cNvSpPr txBox="1"/>
          <p:nvPr/>
        </p:nvSpPr>
        <p:spPr>
          <a:xfrm>
            <a:off x="690904" y="1293563"/>
            <a:ext cx="8679056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HTTP/2</a:t>
            </a:r>
            <a:r>
              <a:rPr lang="zh-CN" altLang="en-US" sz="2400" dirty="0"/>
              <a:t>的新特性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/>
              <a:t>二进制协议：使用二进制替代明文，更容易解析，但可读性却不如</a:t>
            </a:r>
            <a:r>
              <a:rPr lang="en-US" altLang="zh-CN" sz="2000" dirty="0"/>
              <a:t>HTTP/1.x</a:t>
            </a:r>
            <a:r>
              <a:rPr lang="zh-CN" altLang="en-US" sz="2000" dirty="0"/>
              <a:t>。   </a:t>
            </a:r>
            <a:r>
              <a:rPr lang="en-US" altLang="zh-CN" sz="2000" dirty="0"/>
              <a:t>HTTP </a:t>
            </a:r>
            <a:r>
              <a:rPr lang="zh-CN" altLang="en-US" sz="2000" dirty="0"/>
              <a:t>消息是由一个或多个帧组成的。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/>
              <a:t>     HEADERS</a:t>
            </a:r>
            <a:r>
              <a:rPr lang="zh-CN" altLang="en-US" sz="2000" dirty="0"/>
              <a:t>帧承载了元数据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/>
              <a:t>     DATA</a:t>
            </a:r>
            <a:r>
              <a:rPr lang="zh-CN" altLang="en-US" sz="2000" dirty="0"/>
              <a:t>帧则承载了内容。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565" y="1962785"/>
            <a:ext cx="2974975" cy="400240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726296" y="1293565"/>
            <a:ext cx="10700361" cy="5446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HTTP/2</a:t>
            </a:r>
            <a:r>
              <a:rPr lang="zh-CN" altLang="en-US" sz="2400" dirty="0"/>
              <a:t>的新特性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2000" dirty="0"/>
              <a:t>多路传输：一旦建立了 </a:t>
            </a:r>
            <a:r>
              <a:rPr lang="en-US" altLang="zh-CN" sz="2000" dirty="0"/>
              <a:t>TCP </a:t>
            </a:r>
            <a:r>
              <a:rPr lang="zh-CN" altLang="en-US" sz="2000" dirty="0"/>
              <a:t>连接，相同连接内的所有流都可以同过这个 </a:t>
            </a:r>
            <a:r>
              <a:rPr lang="en-US" altLang="zh-CN" sz="2000" dirty="0"/>
              <a:t>TCP </a:t>
            </a:r>
            <a:r>
              <a:rPr lang="zh-CN" altLang="en-US" sz="2000" dirty="0"/>
              <a:t>连接异步发送，而不用另外打开连接。</a:t>
            </a:r>
            <a:r>
              <a:rPr sz="2000" dirty="0"/>
              <a:t>一般来说同一域名下只需要使用一个 TCP 连接</a:t>
            </a:r>
            <a:r>
              <a:rPr lang="zh-CN" altLang="en-US" sz="2000" dirty="0"/>
              <a:t>，服务器可以使用同样的异步方式返回响应，也就是说这些响应可以是无序的，客户端使用分配的流 </a:t>
            </a:r>
            <a:r>
              <a:rPr lang="en-US" altLang="zh-CN" sz="2000" dirty="0"/>
              <a:t>ID </a:t>
            </a:r>
            <a:r>
              <a:rPr lang="zh-CN" altLang="en-US" sz="2000" dirty="0"/>
              <a:t>来识别数据包所属的流。解决了 </a:t>
            </a:r>
            <a:r>
              <a:rPr lang="en-US" altLang="zh-CN" sz="2000" dirty="0"/>
              <a:t>HTTP/1.x </a:t>
            </a:r>
            <a:r>
              <a:rPr lang="zh-CN" altLang="en-US" sz="2000" dirty="0"/>
              <a:t>中</a:t>
            </a:r>
            <a:r>
              <a:rPr lang="zh-CN" altLang="en-US" sz="2000" dirty="0">
                <a:solidFill>
                  <a:srgbClr val="FF0000"/>
                </a:solidFill>
              </a:rPr>
              <a:t>请求管道被阻塞</a:t>
            </a:r>
            <a:r>
              <a:rPr lang="zh-CN" altLang="en-US" sz="2000" dirty="0"/>
              <a:t>的问题，即客户端不必等待占用时间的请求而其他请求仍然可以被处理。</a:t>
            </a:r>
            <a:endParaRPr lang="zh-CN" altLang="en-US" sz="2000" dirty="0"/>
          </a:p>
          <a:p>
            <a:pPr marL="0" indent="0">
              <a:lnSpc>
                <a:spcPct val="150000"/>
              </a:lnSpc>
              <a:buFont typeface="+mj-lt"/>
              <a:buNone/>
            </a:pPr>
            <a:r>
              <a:rPr lang="en-US" altLang="zh-CN" dirty="0"/>
              <a:t>  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endParaRPr lang="en-US" altLang="zh-C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494101" y="4235124"/>
            <a:ext cx="7746807" cy="1362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981200" y="1285860"/>
            <a:ext cx="8229600" cy="5572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00025" eaLnBrk="1" hangingPunct="1"/>
            <a:endParaRPr lang="en-GB" altLang="zh-CN" sz="2000"/>
          </a:p>
          <a:p>
            <a:pPr indent="-200025" eaLnBrk="1" hangingPunct="1">
              <a:buFont typeface="Arial" panose="020B0604020202020204" pitchFamily="34" charset="0"/>
              <a:buNone/>
            </a:pPr>
            <a:endParaRPr lang="en-US" altLang="zh-CN" sz="2000"/>
          </a:p>
          <a:p>
            <a:pPr lvl="1" algn="just" eaLnBrk="1" hangingPunct="1">
              <a:lnSpc>
                <a:spcPct val="150000"/>
              </a:lnSpc>
            </a:pPr>
            <a:endParaRPr lang="en-US" altLang="zh-CN" sz="3400" dirty="0">
              <a:latin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45681" y="1318906"/>
            <a:ext cx="1081265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HTTP/2</a:t>
            </a:r>
            <a:r>
              <a:rPr lang="zh-CN" altLang="en-US" sz="2400" dirty="0"/>
              <a:t>的新特性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sz="2000" dirty="0"/>
              <a:t>HPACK </a:t>
            </a:r>
            <a:r>
              <a:rPr lang="zh-CN" altLang="en-US" sz="2000" dirty="0"/>
              <a:t>请求头部压缩：当我们在同一客户端上不断地访问服务器时，许多冗余数据在头部中被反复发送，为了解决这个问题，</a:t>
            </a:r>
            <a:r>
              <a:rPr lang="en-US" altLang="zh-CN" sz="2000" dirty="0"/>
              <a:t>HTTP/2</a:t>
            </a:r>
            <a:r>
              <a:rPr lang="zh-CN" altLang="en-US" sz="2000" dirty="0"/>
              <a:t>引入了头信息压缩。 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endParaRPr lang="en-US" altLang="zh-CN" dirty="0"/>
          </a:p>
        </p:txBody>
      </p:sp>
      <p:pic>
        <p:nvPicPr>
          <p:cNvPr id="6" name="Picture 2" descr="漫游 HTTP/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090964" y="3165041"/>
            <a:ext cx="8918113" cy="310740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981200" y="1285860"/>
            <a:ext cx="8229600" cy="5572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00025" eaLnBrk="1" hangingPunct="1"/>
            <a:endParaRPr lang="en-GB" altLang="zh-CN" sz="2000"/>
          </a:p>
          <a:p>
            <a:pPr indent="-200025" eaLnBrk="1" hangingPunct="1">
              <a:buFont typeface="Arial" panose="020B0604020202020204" pitchFamily="34" charset="0"/>
              <a:buNone/>
            </a:pPr>
            <a:endParaRPr lang="en-US" altLang="zh-CN" sz="2000"/>
          </a:p>
          <a:p>
            <a:pPr lvl="1" algn="just" eaLnBrk="1" hangingPunct="1">
              <a:lnSpc>
                <a:spcPct val="150000"/>
              </a:lnSpc>
            </a:pPr>
            <a:endParaRPr lang="en-US" altLang="zh-CN" sz="3400" dirty="0">
              <a:latin typeface="+mn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53033" y="1314184"/>
            <a:ext cx="10620151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HTTP/2</a:t>
            </a:r>
            <a:r>
              <a:rPr lang="zh-CN" altLang="en-US" sz="2400" dirty="0"/>
              <a:t>的新特性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zh-CN" altLang="en-US" sz="2000" dirty="0"/>
              <a:t>服务器推送：对于服务器来说，当它知道客户端需要一定的资源后，它可以把数据推送到客户端，即使客户端没有请求它。服务器通过发送一个名字为 </a:t>
            </a:r>
            <a:r>
              <a:rPr lang="en-US" altLang="zh-CN" sz="2000" dirty="0"/>
              <a:t>PUSH_PROMISE</a:t>
            </a:r>
            <a:r>
              <a:rPr lang="zh-CN" altLang="en-US" sz="2000" dirty="0"/>
              <a:t>特殊的帧通知到客户端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endParaRPr lang="en-US" altLang="zh-C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968901" y="3092118"/>
            <a:ext cx="4758003" cy="3120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817871" y="1225689"/>
            <a:ext cx="1053994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HTTP/2</a:t>
            </a:r>
            <a:r>
              <a:rPr lang="zh-CN" altLang="en-US" sz="2400" dirty="0"/>
              <a:t>的新特性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zh-CN" altLang="en-US" sz="2000" dirty="0"/>
              <a:t>请求优先级：客户端可以在 </a:t>
            </a:r>
            <a:r>
              <a:rPr lang="en-US" altLang="zh-CN" sz="2000" dirty="0"/>
              <a:t>HEADERS</a:t>
            </a:r>
            <a:r>
              <a:rPr lang="zh-CN" altLang="en-US" sz="2000" dirty="0"/>
              <a:t>帧中包含优先级信息来为流指定优先级。在任何时候，客户端都可以发送</a:t>
            </a:r>
            <a:r>
              <a:rPr lang="en-US" altLang="zh-CN" sz="2000" dirty="0"/>
              <a:t>PRIORITY</a:t>
            </a:r>
            <a:r>
              <a:rPr lang="zh-CN" altLang="en-US" sz="2000" dirty="0"/>
              <a:t>帧来改变流的优先级。 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zh-CN" altLang="en-US" sz="2000" dirty="0"/>
              <a:t>安全性：</a:t>
            </a:r>
            <a:r>
              <a:rPr lang="en-US" altLang="zh-CN" sz="2000" dirty="0"/>
              <a:t>HTTP/2</a:t>
            </a:r>
            <a:r>
              <a:rPr lang="zh-CN" altLang="en-US" sz="2000" dirty="0"/>
              <a:t>定义了</a:t>
            </a:r>
            <a:r>
              <a:rPr lang="en-US" altLang="zh-CN" sz="2000" dirty="0"/>
              <a:t>TLS</a:t>
            </a:r>
            <a:r>
              <a:rPr lang="zh-CN" altLang="en-US" sz="2000" dirty="0"/>
              <a:t>的轮廓，包括版本、密码套件和用到的扩展。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http2</a:t>
            </a:r>
            <a:r>
              <a:rPr lang="zh-CN" altLang="en-US" sz="2000" dirty="0"/>
              <a:t>测试网址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>
                <a:hlinkClick r:id="rId1"/>
              </a:rPr>
              <a:t> https://http2.akamai.com/demo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endParaRPr lang="en-US" altLang="zh-CN" dirty="0"/>
          </a:p>
        </p:txBody>
      </p:sp>
    </p:spTree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568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1.4 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HTTP协议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817880" y="1225550"/>
            <a:ext cx="779970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HTTP/3</a:t>
            </a:r>
            <a:r>
              <a:rPr lang="zh-CN" altLang="en-US" sz="2400" dirty="0"/>
              <a:t>的新特性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Font typeface="+mj-lt"/>
              <a:buNone/>
            </a:pPr>
            <a:r>
              <a:rPr lang="zh-CN" altLang="en-US" sz="2000" dirty="0"/>
              <a:t> QUIC（</a:t>
            </a:r>
            <a:r>
              <a:rPr lang="zh-CN" altLang="en-US" sz="2000" dirty="0">
                <a:solidFill>
                  <a:srgbClr val="FF0000"/>
                </a:solidFill>
              </a:rPr>
              <a:t>Q</a:t>
            </a:r>
            <a:r>
              <a:rPr lang="zh-CN" altLang="en-US" sz="2000" dirty="0"/>
              <a:t>uick </a:t>
            </a:r>
            <a:r>
              <a:rPr lang="zh-CN" altLang="en-US" sz="2000" dirty="0">
                <a:solidFill>
                  <a:srgbClr val="FF0000"/>
                </a:solidFill>
              </a:rPr>
              <a:t>U</a:t>
            </a:r>
            <a:r>
              <a:rPr lang="zh-CN" altLang="en-US" sz="2000" dirty="0"/>
              <a:t>DP </a:t>
            </a:r>
            <a:r>
              <a:rPr lang="zh-CN" altLang="en-US" sz="2000" dirty="0">
                <a:solidFill>
                  <a:srgbClr val="FF0000"/>
                </a:solidFill>
              </a:rPr>
              <a:t>I</a:t>
            </a:r>
            <a:r>
              <a:rPr lang="zh-CN" altLang="en-US" sz="2000" dirty="0"/>
              <a:t>nternet </a:t>
            </a:r>
            <a:r>
              <a:rPr lang="zh-CN" altLang="en-US" sz="2000" dirty="0">
                <a:solidFill>
                  <a:srgbClr val="FF0000"/>
                </a:solidFill>
              </a:rPr>
              <a:t>C</a:t>
            </a:r>
            <a:r>
              <a:rPr lang="zh-CN" altLang="en-US" sz="2000" dirty="0"/>
              <a:t>onnection）是谷歌制定的一种</a:t>
            </a:r>
            <a:r>
              <a:rPr lang="zh-CN" altLang="en-US" sz="2000" dirty="0">
                <a:solidFill>
                  <a:srgbClr val="FF0000"/>
                </a:solidFill>
              </a:rPr>
              <a:t>基于UDP</a:t>
            </a:r>
            <a:r>
              <a:rPr lang="zh-CN" altLang="en-US" sz="2000" dirty="0"/>
              <a:t>的低时延的互联网传输层协议。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降低了连接建立时延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改进了握手控制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基于</a:t>
            </a:r>
            <a:r>
              <a:rPr lang="en-US" altLang="zh-CN" sz="2000" dirty="0"/>
              <a:t>UDP</a:t>
            </a:r>
            <a:r>
              <a:rPr lang="zh-CN" altLang="en-US" sz="2000" dirty="0"/>
              <a:t>的多路复用更</a:t>
            </a:r>
            <a:r>
              <a:rPr lang="zh-CN" altLang="en-US" sz="2000" dirty="0"/>
              <a:t>高效，避免了</a:t>
            </a:r>
            <a:r>
              <a:rPr lang="en-US" sz="2000" dirty="0">
                <a:sym typeface="+mn-ea"/>
              </a:rPr>
              <a:t>TCP</a:t>
            </a:r>
            <a:r>
              <a:rPr lang="zh-CN" altLang="en-US" sz="2000" dirty="0">
                <a:sym typeface="+mn-ea"/>
              </a:rPr>
              <a:t>有序字节流引出的队头阻塞（Head-of-line blocking）</a:t>
            </a:r>
            <a:endParaRPr lang="zh-CN" altLang="en-US" sz="2000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前向纠错，少量的丢包可以通过其它包的冗余数据</a:t>
            </a:r>
            <a:r>
              <a:rPr lang="zh-CN" altLang="en-US" sz="2000" dirty="0"/>
              <a:t>恢复而无需重传。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连接迁移，降低了5G环境下高速移动设备的连接维护成本。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默认使用 TLS 1.3 </a:t>
            </a:r>
            <a:r>
              <a:rPr lang="zh-CN" altLang="en-US" sz="2000" dirty="0"/>
              <a:t>保证链路安全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9665" y="1760855"/>
            <a:ext cx="3077845" cy="378079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应用的发展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269" y="1560768"/>
            <a:ext cx="9881462" cy="4507049"/>
          </a:xfrm>
          <a:prstGeom prst="rect">
            <a:avLst/>
          </a:prstGeom>
        </p:spPr>
      </p:pic>
      <p:sp>
        <p:nvSpPr>
          <p:cNvPr id="12" name="Rectangle 43"/>
          <p:cNvSpPr>
            <a:spLocks noChangeArrowheads="1"/>
          </p:cNvSpPr>
          <p:nvPr/>
        </p:nvSpPr>
        <p:spPr bwMode="auto">
          <a:xfrm>
            <a:off x="388940" y="1236171"/>
            <a:ext cx="7937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近年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V="1">
            <a:off x="168275" y="1047751"/>
            <a:ext cx="11855451" cy="6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9" name="关于我们"/>
          <p:cNvSpPr/>
          <p:nvPr/>
        </p:nvSpPr>
        <p:spPr>
          <a:xfrm>
            <a:off x="142875" y="446088"/>
            <a:ext cx="6457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1.1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应用的发展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Rectangle 43"/>
          <p:cNvSpPr>
            <a:spLocks noChangeArrowheads="1"/>
          </p:cNvSpPr>
          <p:nvPr/>
        </p:nvSpPr>
        <p:spPr bwMode="auto">
          <a:xfrm>
            <a:off x="388940" y="1236171"/>
            <a:ext cx="7937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近年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55" y="1904365"/>
            <a:ext cx="2497455" cy="4455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190" y="1873885"/>
            <a:ext cx="2557780" cy="4516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485" y="1850390"/>
            <a:ext cx="2552065" cy="45097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ISPRING_PRESENTATION_TITLE" val="PowerPoint 演示文稿"/>
  <p:tag name="COMMONDATA" val="eyJoZGlkIjoiM2ZlNjU2NWYxNDU1ZTZkNDYxYjIzYzI2N2RkYzY2MzIifQ=="/>
</p:tagLst>
</file>

<file path=ppt/theme/theme1.xml><?xml version="1.0" encoding="utf-8"?>
<a:theme xmlns:a="http://schemas.openxmlformats.org/drawingml/2006/main" name="Office 主题">
  <a:themeElements>
    <a:clrScheme name="碧海蓝天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080CB"/>
      </a:accent1>
      <a:accent2>
        <a:srgbClr val="0080CB"/>
      </a:accent2>
      <a:accent3>
        <a:srgbClr val="0BD0D9"/>
      </a:accent3>
      <a:accent4>
        <a:srgbClr val="C9C9C9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11749</Words>
  <Application>WPS 演示</Application>
  <PresentationFormat>宽屏</PresentationFormat>
  <Paragraphs>811</Paragraphs>
  <Slides>78</Slides>
  <Notes>84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96" baseType="lpstr">
      <vt:lpstr>Arial</vt:lpstr>
      <vt:lpstr>宋体</vt:lpstr>
      <vt:lpstr>Wingdings</vt:lpstr>
      <vt:lpstr>微软雅黑 Light</vt:lpstr>
      <vt:lpstr>华文细黑</vt:lpstr>
      <vt:lpstr>Lao UI</vt:lpstr>
      <vt:lpstr>Segoe UI Symbol</vt:lpstr>
      <vt:lpstr>Calibri</vt:lpstr>
      <vt:lpstr>Verdana</vt:lpstr>
      <vt:lpstr>Arial Italic</vt:lpstr>
      <vt:lpstr>微软雅黑</vt:lpstr>
      <vt:lpstr>Arial Unicode MS</vt:lpstr>
      <vt:lpstr>楷体_GB2312</vt:lpstr>
      <vt:lpstr>新宋体</vt:lpstr>
      <vt:lpstr>黑体</vt:lpstr>
      <vt:lpstr>Arial Bold</vt:lpstr>
      <vt:lpstr>Office 主题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lhfhl</cp:lastModifiedBy>
  <cp:revision>328</cp:revision>
  <dcterms:created xsi:type="dcterms:W3CDTF">2022-09-08T05:32:00Z</dcterms:created>
  <dcterms:modified xsi:type="dcterms:W3CDTF">2022-09-26T14:22:06Z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9502DF65553B4919573218634BBD7F62</vt:lpwstr>
  </property>
</Properties>
</file>